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14"/>
  </p:notesMasterIdLst>
  <p:sldIdLst>
    <p:sldId id="287" r:id="rId2"/>
    <p:sldId id="278" r:id="rId3"/>
    <p:sldId id="277" r:id="rId4"/>
    <p:sldId id="272" r:id="rId5"/>
    <p:sldId id="275" r:id="rId6"/>
    <p:sldId id="276" r:id="rId7"/>
    <p:sldId id="280" r:id="rId8"/>
    <p:sldId id="282" r:id="rId9"/>
    <p:sldId id="284" r:id="rId10"/>
    <p:sldId id="279" r:id="rId11"/>
    <p:sldId id="285" r:id="rId12"/>
    <p:sldId id="28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1" autoAdjust="0"/>
    <p:restoredTop sz="94660"/>
  </p:normalViewPr>
  <p:slideViewPr>
    <p:cSldViewPr snapToGrid="0">
      <p:cViewPr varScale="1">
        <p:scale>
          <a:sx n="72" d="100"/>
          <a:sy n="72" d="100"/>
        </p:scale>
        <p:origin x="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CE5F59-DA3A-4B86-A5B5-AEEFC86F511A}" type="datetimeFigureOut">
              <a:rPr lang="en-GB" smtClean="0"/>
              <a:t>09/05/2019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D2C21D-EDAA-49CD-A085-BAD3A188F630}" type="slidenum">
              <a:rPr lang="en-GB" smtClean="0"/>
              <a:t>‹#›</a:t>
            </a:fld>
            <a:endParaRPr lang="en-GB"/>
          </a:p>
        </p:txBody>
      </p:sp>
    </p:spTree>
    <p:extLst>
      <p:ext uri="{BB962C8B-B14F-4D97-AF65-F5344CB8AC3E}">
        <p14:creationId xmlns:p14="http://schemas.microsoft.com/office/powerpoint/2010/main" val="2392286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37AE01-A6BA-4B1A-8349-49583FC70543}" type="slidenum">
              <a:rPr lang="en-GB" smtClean="0">
                <a:solidFill>
                  <a:srgbClr val="000000"/>
                </a:solidFill>
              </a:rPr>
              <a:pPr/>
              <a:t>12</a:t>
            </a:fld>
            <a:endParaRPr lang="en-GB" dirty="0">
              <a:solidFill>
                <a:srgbClr val="000000"/>
              </a:solidFill>
            </a:endParaRPr>
          </a:p>
        </p:txBody>
      </p:sp>
    </p:spTree>
    <p:extLst>
      <p:ext uri="{BB962C8B-B14F-4D97-AF65-F5344CB8AC3E}">
        <p14:creationId xmlns:p14="http://schemas.microsoft.com/office/powerpoint/2010/main" val="4006093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3985AB-85A0-49F3-B259-5593C52FF636}"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230365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3985AB-85A0-49F3-B259-5593C52FF636}"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327748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3985AB-85A0-49F3-B259-5593C52FF636}"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1102892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92830"/>
            <a:ext cx="10972800" cy="4233333"/>
          </a:xfrm>
        </p:spPr>
        <p:txBody>
          <a:bodyPr/>
          <a:lstStyle>
            <a:lvl1pPr marL="0" indent="0">
              <a:buNone/>
              <a:defRPr>
                <a:solidFill>
                  <a:srgbClr val="0070C0"/>
                </a:solidFill>
              </a:defRPr>
            </a:lvl1pPr>
            <a:lvl2pPr marL="1219170" indent="-609585">
              <a:buFont typeface="Arial" panose="020B0604020202020204" pitchFamily="34" charset="0"/>
              <a:buChar char="•"/>
              <a:defRPr/>
            </a:lvl2pPr>
            <a:lvl3pPr marL="1523962" indent="-304792">
              <a:buFont typeface="Courier New" panose="02070309020205020404" pitchFamily="49" charset="0"/>
              <a:buChar char="o"/>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quarter" idx="10"/>
          </p:nvPr>
        </p:nvSpPr>
        <p:spPr>
          <a:xfrm>
            <a:off x="11279717" y="5734051"/>
            <a:ext cx="1219200" cy="1219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38332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506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xmlns="" id="{E9B3A5E2-95C9-4749-807B-FBB92538B088}"/>
              </a:ext>
            </a:extLst>
          </p:cNvPr>
          <p:cNvSpPr>
            <a:spLocks noGrp="1"/>
          </p:cNvSpPr>
          <p:nvPr>
            <p:ph type="title" hasCustomPrompt="1"/>
          </p:nvPr>
        </p:nvSpPr>
        <p:spPr>
          <a:xfrm>
            <a:off x="569088" y="2542521"/>
            <a:ext cx="6517512" cy="1772958"/>
          </a:xfrm>
          <a:prstGeom prst="rect">
            <a:avLst/>
          </a:prstGeom>
        </p:spPr>
        <p:txBody>
          <a:bodyPr/>
          <a:lstStyle>
            <a:lvl1pPr>
              <a:defRPr sz="6000" b="0" i="0">
                <a:latin typeface="Museo 500" panose="02000000000000000000" pitchFamily="2" charset="77"/>
              </a:defRPr>
            </a:lvl1pPr>
          </a:lstStyle>
          <a:p>
            <a:r>
              <a:rPr lang="en-US" dirty="0"/>
              <a:t>Presentation title</a:t>
            </a:r>
            <a:br>
              <a:rPr lang="en-US" dirty="0"/>
            </a:br>
            <a:r>
              <a:rPr lang="en-US" dirty="0"/>
              <a:t>goes here…</a:t>
            </a:r>
          </a:p>
        </p:txBody>
      </p:sp>
      <p:sp>
        <p:nvSpPr>
          <p:cNvPr id="18" name="Content Placeholder 17">
            <a:extLst>
              <a:ext uri="{FF2B5EF4-FFF2-40B4-BE49-F238E27FC236}">
                <a16:creationId xmlns:a16="http://schemas.microsoft.com/office/drawing/2014/main" xmlns="" id="{7CA21B62-9690-B64A-93D9-10053AAFFCA3}"/>
              </a:ext>
            </a:extLst>
          </p:cNvPr>
          <p:cNvSpPr>
            <a:spLocks noGrp="1"/>
          </p:cNvSpPr>
          <p:nvPr>
            <p:ph sz="quarter" idx="10" hasCustomPrompt="1"/>
          </p:nvPr>
        </p:nvSpPr>
        <p:spPr>
          <a:xfrm>
            <a:off x="569088" y="6024376"/>
            <a:ext cx="5876831" cy="389871"/>
          </a:xfrm>
          <a:prstGeom prst="rect">
            <a:avLst/>
          </a:prstGeom>
        </p:spPr>
        <p:txBody>
          <a:bodyPr/>
          <a:lstStyle>
            <a:lvl1pPr marL="0" indent="0">
              <a:buFontTx/>
              <a:buNone/>
              <a:defRPr sz="2200"/>
            </a:lvl1pPr>
          </a:lstStyle>
          <a:p>
            <a:pPr lvl="0"/>
            <a:r>
              <a:rPr lang="en-US" dirty="0"/>
              <a:t>Presentation by Rebecca </a:t>
            </a:r>
            <a:r>
              <a:rPr lang="en-US" dirty="0" err="1"/>
              <a:t>Nichells</a:t>
            </a:r>
            <a:endParaRPr lang="en-US" dirty="0"/>
          </a:p>
        </p:txBody>
      </p:sp>
    </p:spTree>
    <p:extLst>
      <p:ext uri="{BB962C8B-B14F-4D97-AF65-F5344CB8AC3E}">
        <p14:creationId xmlns:p14="http://schemas.microsoft.com/office/powerpoint/2010/main" val="121073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3985AB-85A0-49F3-B259-5593C52FF636}"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1593322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3985AB-85A0-49F3-B259-5593C52FF636}"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3207653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3985AB-85A0-49F3-B259-5593C52FF636}"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3007846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3985AB-85A0-49F3-B259-5593C52FF636}" type="datetimeFigureOut">
              <a:rPr lang="en-GB" smtClean="0"/>
              <a:t>09/05/2019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124798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3985AB-85A0-49F3-B259-5593C52FF636}" type="datetimeFigureOut">
              <a:rPr lang="en-GB" smtClean="0"/>
              <a:t>09/05/2019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49318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985AB-85A0-49F3-B259-5593C52FF636}" type="datetimeFigureOut">
              <a:rPr lang="en-GB" smtClean="0"/>
              <a:t>09/05/2019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13121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3985AB-85A0-49F3-B259-5593C52FF636}"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559781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3985AB-85A0-49F3-B259-5593C52FF636}"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12DF79-7510-4D6F-90B2-BA0D5D97EE78}" type="slidenum">
              <a:rPr lang="en-GB" smtClean="0"/>
              <a:t>‹#›</a:t>
            </a:fld>
            <a:endParaRPr lang="en-GB"/>
          </a:p>
        </p:txBody>
      </p:sp>
    </p:spTree>
    <p:extLst>
      <p:ext uri="{BB962C8B-B14F-4D97-AF65-F5344CB8AC3E}">
        <p14:creationId xmlns:p14="http://schemas.microsoft.com/office/powerpoint/2010/main" val="2166708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3985AB-85A0-49F3-B259-5593C52FF636}" type="datetimeFigureOut">
              <a:rPr lang="en-GB" smtClean="0"/>
              <a:t>09/05/2019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2DF79-7510-4D6F-90B2-BA0D5D97EE78}" type="slidenum">
              <a:rPr lang="en-GB" smtClean="0"/>
              <a:t>‹#›</a:t>
            </a:fld>
            <a:endParaRPr lang="en-GB"/>
          </a:p>
        </p:txBody>
      </p:sp>
    </p:spTree>
    <p:extLst>
      <p:ext uri="{BB962C8B-B14F-4D97-AF65-F5344CB8AC3E}">
        <p14:creationId xmlns:p14="http://schemas.microsoft.com/office/powerpoint/2010/main" val="15666244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F124113F-72B7-AB41-B4A6-C9EDD981CD0F}"/>
              </a:ext>
            </a:extLst>
          </p:cNvPr>
          <p:cNvPicPr>
            <a:picLocks noChangeAspect="1"/>
          </p:cNvPicPr>
          <p:nvPr/>
        </p:nvPicPr>
        <p:blipFill>
          <a:blip r:embed="rId2"/>
          <a:stretch>
            <a:fillRect/>
          </a:stretch>
        </p:blipFill>
        <p:spPr>
          <a:xfrm>
            <a:off x="0" y="-481263"/>
            <a:ext cx="14914883" cy="13790312"/>
          </a:xfrm>
          <a:prstGeom prst="rect">
            <a:avLst/>
          </a:prstGeom>
        </p:spPr>
      </p:pic>
      <p:pic>
        <p:nvPicPr>
          <p:cNvPr id="6" name="Picture 5">
            <a:extLst>
              <a:ext uri="{FF2B5EF4-FFF2-40B4-BE49-F238E27FC236}">
                <a16:creationId xmlns:a16="http://schemas.microsoft.com/office/drawing/2014/main" xmlns="" id="{2C6C6BA7-9898-A642-9B52-219F29F042E4}"/>
              </a:ext>
            </a:extLst>
          </p:cNvPr>
          <p:cNvPicPr>
            <a:picLocks noChangeAspect="1"/>
          </p:cNvPicPr>
          <p:nvPr/>
        </p:nvPicPr>
        <p:blipFill>
          <a:blip r:embed="rId3"/>
          <a:stretch>
            <a:fillRect/>
          </a:stretch>
        </p:blipFill>
        <p:spPr>
          <a:xfrm>
            <a:off x="416688" y="381965"/>
            <a:ext cx="4011353" cy="1095124"/>
          </a:xfrm>
          <a:prstGeom prst="rect">
            <a:avLst/>
          </a:prstGeom>
        </p:spPr>
      </p:pic>
      <p:sp>
        <p:nvSpPr>
          <p:cNvPr id="7" name="TextBox 6">
            <a:extLst>
              <a:ext uri="{FF2B5EF4-FFF2-40B4-BE49-F238E27FC236}">
                <a16:creationId xmlns:a16="http://schemas.microsoft.com/office/drawing/2014/main" xmlns="" id="{22357825-9183-B84B-8A11-B368F874348C}"/>
              </a:ext>
            </a:extLst>
          </p:cNvPr>
          <p:cNvSpPr txBox="1"/>
          <p:nvPr/>
        </p:nvSpPr>
        <p:spPr>
          <a:xfrm>
            <a:off x="569088" y="2193287"/>
            <a:ext cx="6528122" cy="1938992"/>
          </a:xfrm>
          <a:prstGeom prst="rect">
            <a:avLst/>
          </a:prstGeom>
          <a:noFill/>
        </p:spPr>
        <p:txBody>
          <a:bodyPr wrap="square" rtlCol="0">
            <a:spAutoFit/>
          </a:bodyPr>
          <a:lstStyle/>
          <a:p>
            <a:r>
              <a:rPr lang="en-US" sz="6000" dirty="0" smtClean="0">
                <a:latin typeface="Museo 500" panose="02000000000000000000" pitchFamily="2" charset="77"/>
              </a:rPr>
              <a:t>NYHDIF May 2019</a:t>
            </a:r>
          </a:p>
          <a:p>
            <a:r>
              <a:rPr lang="en-US" sz="6000" dirty="0" smtClean="0">
                <a:latin typeface="Museo 500" panose="02000000000000000000" pitchFamily="2" charset="77"/>
              </a:rPr>
              <a:t>Update</a:t>
            </a:r>
            <a:endParaRPr lang="en-US" sz="6000" dirty="0">
              <a:latin typeface="Museo 500" panose="02000000000000000000" pitchFamily="2" charset="77"/>
            </a:endParaRPr>
          </a:p>
        </p:txBody>
      </p:sp>
      <p:sp>
        <p:nvSpPr>
          <p:cNvPr id="8" name="TextBox 7">
            <a:extLst>
              <a:ext uri="{FF2B5EF4-FFF2-40B4-BE49-F238E27FC236}">
                <a16:creationId xmlns:a16="http://schemas.microsoft.com/office/drawing/2014/main" xmlns="" id="{D3FF6634-BF8C-BA41-980F-34A25F093956}"/>
              </a:ext>
            </a:extLst>
          </p:cNvPr>
          <p:cNvSpPr txBox="1"/>
          <p:nvPr/>
        </p:nvSpPr>
        <p:spPr>
          <a:xfrm>
            <a:off x="569088" y="5213966"/>
            <a:ext cx="6354502" cy="1200329"/>
          </a:xfrm>
          <a:prstGeom prst="rect">
            <a:avLst/>
          </a:prstGeom>
          <a:noFill/>
        </p:spPr>
        <p:txBody>
          <a:bodyPr wrap="square" rtlCol="0">
            <a:spAutoFit/>
          </a:bodyPr>
          <a:lstStyle/>
          <a:p>
            <a:r>
              <a:rPr lang="en-US" dirty="0" smtClean="0">
                <a:latin typeface="Arial" panose="020B0604020202020204" pitchFamily="34" charset="0"/>
                <a:cs typeface="Arial" panose="020B0604020202020204" pitchFamily="34" charset="0"/>
              </a:rPr>
              <a:t>Monica Jones</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Twitter @</a:t>
            </a:r>
            <a:r>
              <a:rPr lang="en-US" dirty="0" err="1" smtClean="0">
                <a:latin typeface="Arial" panose="020B0604020202020204" pitchFamily="34" charset="0"/>
                <a:cs typeface="Arial" panose="020B0604020202020204" pitchFamily="34" charset="0"/>
              </a:rPr>
              <a:t>YHCareRecord</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Email   hnf-tr.yhcr@nhs.net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950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C7335B6-5A31-4577-B94E-DB29B0C4BFC0}"/>
              </a:ext>
            </a:extLst>
          </p:cNvPr>
          <p:cNvSpPr>
            <a:spLocks noGrp="1"/>
          </p:cNvSpPr>
          <p:nvPr>
            <p:ph idx="1"/>
          </p:nvPr>
        </p:nvSpPr>
        <p:spPr>
          <a:xfrm>
            <a:off x="815413" y="1594022"/>
            <a:ext cx="10466306" cy="4532141"/>
          </a:xfrm>
        </p:spPr>
        <p:txBody>
          <a:bodyPr>
            <a:normAutofit fontScale="77500" lnSpcReduction="20000"/>
          </a:bodyPr>
          <a:lstStyle/>
          <a:p>
            <a:pPr lvl="0"/>
            <a:r>
              <a:rPr lang="en-GB" b="1" dirty="0" smtClean="0">
                <a:solidFill>
                  <a:schemeClr val="tx1"/>
                </a:solidFill>
              </a:rPr>
              <a:t>1.	Integration </a:t>
            </a:r>
            <a:r>
              <a:rPr lang="en-GB" b="1" dirty="0">
                <a:solidFill>
                  <a:schemeClr val="tx1"/>
                </a:solidFill>
              </a:rPr>
              <a:t>Architecture.</a:t>
            </a:r>
            <a:r>
              <a:rPr lang="en-GB" dirty="0">
                <a:solidFill>
                  <a:schemeClr val="tx1"/>
                </a:solidFill>
              </a:rPr>
              <a:t>  This includes building the platform and defining data flows. It will need to integrate with System of Systems to access data from across the region as required for monitoring and analytics purposes. It must also integrate with the NHS Digital de-identification service to enable de-identification of data its use in analytics.</a:t>
            </a:r>
          </a:p>
          <a:p>
            <a:r>
              <a:rPr lang="en-GB" dirty="0">
                <a:solidFill>
                  <a:schemeClr val="tx1"/>
                </a:solidFill>
              </a:rPr>
              <a:t> </a:t>
            </a:r>
          </a:p>
          <a:p>
            <a:pPr lvl="0"/>
            <a:r>
              <a:rPr lang="en-GB" b="1" dirty="0" smtClean="0">
                <a:solidFill>
                  <a:schemeClr val="tx1"/>
                </a:solidFill>
              </a:rPr>
              <a:t>2.	Business </a:t>
            </a:r>
            <a:r>
              <a:rPr lang="en-GB" b="1" dirty="0">
                <a:solidFill>
                  <a:schemeClr val="tx1"/>
                </a:solidFill>
              </a:rPr>
              <a:t>Intelligence (BI) Tooling and Expertise</a:t>
            </a:r>
            <a:r>
              <a:rPr lang="en-GB" dirty="0">
                <a:solidFill>
                  <a:schemeClr val="tx1"/>
                </a:solidFill>
              </a:rPr>
              <a:t>. Provision of BI tooling to support creation of “data cubes” for analytics, and provide data visualisation and informatics capability, and integrate with more advanced data analytics methods (e.g. R and Python coding). This Lot also includes a knowledge transfer component to support use of the tooling by the YHCR used groups. The intellectual property (IP) resides with YHCR. A library of reusable components would be created that can be shared across YHCR (and other LHCREs). </a:t>
            </a:r>
          </a:p>
          <a:p>
            <a:r>
              <a:rPr lang="en-GB" dirty="0">
                <a:solidFill>
                  <a:schemeClr val="tx1"/>
                </a:solidFill>
              </a:rPr>
              <a:t> </a:t>
            </a:r>
          </a:p>
          <a:p>
            <a:pPr lvl="0"/>
            <a:r>
              <a:rPr lang="en-GB" b="1" dirty="0" smtClean="0">
                <a:solidFill>
                  <a:schemeClr val="tx1"/>
                </a:solidFill>
              </a:rPr>
              <a:t>3.	Hosting </a:t>
            </a:r>
            <a:r>
              <a:rPr lang="en-GB" b="1" dirty="0">
                <a:solidFill>
                  <a:schemeClr val="tx1"/>
                </a:solidFill>
              </a:rPr>
              <a:t>of cloud-based platform</a:t>
            </a:r>
            <a:r>
              <a:rPr lang="en-GB" dirty="0">
                <a:solidFill>
                  <a:schemeClr val="tx1"/>
                </a:solidFill>
              </a:rPr>
              <a:t>. This component will provide a flexible and elastic hosting environment for the Integration Architecture and BI tooling. It is intended that this hosting provider shall also host and support System of Systems (SoS).</a:t>
            </a:r>
          </a:p>
          <a:p>
            <a:endParaRPr lang="en-GB" dirty="0"/>
          </a:p>
        </p:txBody>
      </p:sp>
      <p:sp>
        <p:nvSpPr>
          <p:cNvPr id="4" name="TextBox 3">
            <a:extLst>
              <a:ext uri="{FF2B5EF4-FFF2-40B4-BE49-F238E27FC236}">
                <a16:creationId xmlns:a16="http://schemas.microsoft.com/office/drawing/2014/main" xmlns="" id="{7E0C7972-19E8-4CE2-A9A1-7F4FFC95E84C}"/>
              </a:ext>
            </a:extLst>
          </p:cNvPr>
          <p:cNvSpPr txBox="1"/>
          <p:nvPr/>
        </p:nvSpPr>
        <p:spPr>
          <a:xfrm>
            <a:off x="815413" y="644691"/>
            <a:ext cx="10244792" cy="584775"/>
          </a:xfrm>
          <a:prstGeom prst="rect">
            <a:avLst/>
          </a:prstGeom>
          <a:noFill/>
        </p:spPr>
        <p:txBody>
          <a:bodyPr wrap="none" rtlCol="0">
            <a:spAutoFit/>
          </a:bodyPr>
          <a:lstStyle/>
          <a:p>
            <a:r>
              <a:rPr lang="en-GB" sz="3200" dirty="0">
                <a:latin typeface="Tahoma" panose="020B0604030504040204" pitchFamily="34" charset="0"/>
                <a:ea typeface="Tahoma" panose="020B0604030504040204" pitchFamily="34" charset="0"/>
                <a:cs typeface="Tahoma" panose="020B0604030504040204" pitchFamily="34" charset="0"/>
              </a:rPr>
              <a:t>Population Health Management </a:t>
            </a:r>
            <a:r>
              <a:rPr lang="en-GB" sz="3200" dirty="0" smtClean="0">
                <a:latin typeface="Tahoma" panose="020B0604030504040204" pitchFamily="34" charset="0"/>
                <a:ea typeface="Tahoma" panose="020B0604030504040204" pitchFamily="34" charset="0"/>
                <a:cs typeface="Tahoma" panose="020B0604030504040204" pitchFamily="34" charset="0"/>
              </a:rPr>
              <a:t>Procurements – 3 LOTs</a:t>
            </a:r>
            <a:endParaRPr lang="en-GB"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19732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72F00E9-23C2-4443-9AA7-C3126972D6D6}"/>
              </a:ext>
            </a:extLst>
          </p:cNvPr>
          <p:cNvSpPr txBox="1"/>
          <p:nvPr/>
        </p:nvSpPr>
        <p:spPr>
          <a:xfrm>
            <a:off x="623392" y="836713"/>
            <a:ext cx="4329647" cy="584775"/>
          </a:xfrm>
          <a:prstGeom prst="rect">
            <a:avLst/>
          </a:prstGeom>
          <a:noFill/>
        </p:spPr>
        <p:txBody>
          <a:bodyPr wrap="none" rtlCol="0">
            <a:spAutoFit/>
          </a:bodyPr>
          <a:lstStyle/>
          <a:p>
            <a:r>
              <a:rPr lang="en-GB" sz="3200" dirty="0">
                <a:latin typeface="Tahoma" panose="020B0604030504040204" pitchFamily="34" charset="0"/>
                <a:ea typeface="Tahoma" panose="020B0604030504040204" pitchFamily="34" charset="0"/>
                <a:cs typeface="Tahoma" panose="020B0604030504040204" pitchFamily="34" charset="0"/>
              </a:rPr>
              <a:t>Procurement Timelines</a:t>
            </a:r>
          </a:p>
        </p:txBody>
      </p:sp>
      <p:graphicFrame>
        <p:nvGraphicFramePr>
          <p:cNvPr id="4" name="Table 3"/>
          <p:cNvGraphicFramePr>
            <a:graphicFrameLocks noGrp="1"/>
          </p:cNvGraphicFramePr>
          <p:nvPr>
            <p:extLst>
              <p:ext uri="{D42A27DB-BD31-4B8C-83A1-F6EECF244321}">
                <p14:modId xmlns:p14="http://schemas.microsoft.com/office/powerpoint/2010/main" val="4255420982"/>
              </p:ext>
            </p:extLst>
          </p:nvPr>
        </p:nvGraphicFramePr>
        <p:xfrm>
          <a:off x="838200" y="1569300"/>
          <a:ext cx="9751541" cy="4843861"/>
        </p:xfrm>
        <a:graphic>
          <a:graphicData uri="http://schemas.openxmlformats.org/drawingml/2006/table">
            <a:tbl>
              <a:tblPr firstRow="1">
                <a:tableStyleId>{5C22544A-7EE6-4342-B048-85BDC9FD1C3A}</a:tableStyleId>
              </a:tblPr>
              <a:tblGrid>
                <a:gridCol w="1509539">
                  <a:extLst>
                    <a:ext uri="{9D8B030D-6E8A-4147-A177-3AD203B41FA5}">
                      <a16:colId xmlns:a16="http://schemas.microsoft.com/office/drawing/2014/main" xmlns="" val="1077604776"/>
                    </a:ext>
                  </a:extLst>
                </a:gridCol>
                <a:gridCol w="8242002">
                  <a:extLst>
                    <a:ext uri="{9D8B030D-6E8A-4147-A177-3AD203B41FA5}">
                      <a16:colId xmlns:a16="http://schemas.microsoft.com/office/drawing/2014/main" xmlns="" val="564322671"/>
                    </a:ext>
                  </a:extLst>
                </a:gridCol>
              </a:tblGrid>
              <a:tr h="320520">
                <a:tc>
                  <a:txBody>
                    <a:bodyPr/>
                    <a:lstStyle/>
                    <a:p>
                      <a:pPr>
                        <a:spcAft>
                          <a:spcPts val="0"/>
                        </a:spcAft>
                      </a:pPr>
                      <a:r>
                        <a:rPr lang="en-GB" sz="1000">
                          <a:effectLst/>
                        </a:rPr>
                        <a:t>Date</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en-GB" sz="1000">
                          <a:effectLst/>
                        </a:rPr>
                        <a:t>Activity</a:t>
                      </a:r>
                      <a:endParaRPr lang="en-GB"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723566644"/>
                  </a:ext>
                </a:extLst>
              </a:tr>
              <a:tr h="188080">
                <a:tc>
                  <a:txBody>
                    <a:bodyPr/>
                    <a:lstStyle/>
                    <a:p>
                      <a:pPr>
                        <a:spcAft>
                          <a:spcPts val="0"/>
                        </a:spcAft>
                      </a:pPr>
                      <a:r>
                        <a:rPr lang="en-GB" sz="1000">
                          <a:effectLst/>
                        </a:rPr>
                        <a:t>10/12/2018</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Proposed Population Health approach and technical architecture agreed by Delivery Board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631237914"/>
                  </a:ext>
                </a:extLst>
              </a:tr>
              <a:tr h="253909">
                <a:tc>
                  <a:txBody>
                    <a:bodyPr/>
                    <a:lstStyle/>
                    <a:p>
                      <a:pPr>
                        <a:spcAft>
                          <a:spcPts val="0"/>
                        </a:spcAft>
                      </a:pPr>
                      <a:r>
                        <a:rPr lang="en-GB" sz="1000">
                          <a:effectLst/>
                        </a:rPr>
                        <a:t>22/01/2019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Pop health workshop held to inform Population Health requirements</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995657918"/>
                  </a:ext>
                </a:extLst>
              </a:tr>
              <a:tr h="253909">
                <a:tc>
                  <a:txBody>
                    <a:bodyPr/>
                    <a:lstStyle/>
                    <a:p>
                      <a:pPr>
                        <a:spcAft>
                          <a:spcPts val="0"/>
                        </a:spcAft>
                      </a:pPr>
                      <a:r>
                        <a:rPr lang="en-GB" sz="1000">
                          <a:effectLst/>
                        </a:rPr>
                        <a:t>17/01/2019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Yorkshire and Humber Care Record Delivery Board approve "conceptual" design</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104306816"/>
                  </a:ext>
                </a:extLst>
              </a:tr>
              <a:tr h="253909">
                <a:tc>
                  <a:txBody>
                    <a:bodyPr/>
                    <a:lstStyle/>
                    <a:p>
                      <a:pPr>
                        <a:spcAft>
                          <a:spcPts val="0"/>
                        </a:spcAft>
                      </a:pPr>
                      <a:r>
                        <a:rPr lang="en-GB" sz="1000">
                          <a:effectLst/>
                        </a:rPr>
                        <a:t>11/02/2019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Population Health requirements validation meeting</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385798725"/>
                  </a:ext>
                </a:extLst>
              </a:tr>
              <a:tr h="253909">
                <a:tc>
                  <a:txBody>
                    <a:bodyPr/>
                    <a:lstStyle/>
                    <a:p>
                      <a:pPr>
                        <a:spcAft>
                          <a:spcPts val="0"/>
                        </a:spcAft>
                      </a:pPr>
                      <a:r>
                        <a:rPr lang="en-GB" sz="1000">
                          <a:effectLst/>
                        </a:rPr>
                        <a:t>14/03/2019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ITT documents approved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028551042"/>
                  </a:ext>
                </a:extLst>
              </a:tr>
              <a:tr h="253909">
                <a:tc>
                  <a:txBody>
                    <a:bodyPr/>
                    <a:lstStyle/>
                    <a:p>
                      <a:pPr>
                        <a:spcAft>
                          <a:spcPts val="0"/>
                        </a:spcAft>
                      </a:pPr>
                      <a:r>
                        <a:rPr lang="en-GB" sz="1000">
                          <a:effectLst/>
                        </a:rPr>
                        <a:t>18/03/2019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Supplier webinar held to explain tender</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914287034"/>
                  </a:ext>
                </a:extLst>
              </a:tr>
              <a:tr h="253909">
                <a:tc>
                  <a:txBody>
                    <a:bodyPr/>
                    <a:lstStyle/>
                    <a:p>
                      <a:pPr>
                        <a:spcAft>
                          <a:spcPts val="0"/>
                        </a:spcAft>
                      </a:pPr>
                      <a:r>
                        <a:rPr lang="en-GB" sz="1000">
                          <a:effectLst/>
                        </a:rPr>
                        <a:t>19/03/2019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Tender documents issued and bid period commences</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4290356545"/>
                  </a:ext>
                </a:extLst>
              </a:tr>
              <a:tr h="253909">
                <a:tc>
                  <a:txBody>
                    <a:bodyPr/>
                    <a:lstStyle/>
                    <a:p>
                      <a:pPr>
                        <a:spcAft>
                          <a:spcPts val="0"/>
                        </a:spcAft>
                      </a:pPr>
                      <a:r>
                        <a:rPr lang="en-GB" sz="1000">
                          <a:effectLst/>
                        </a:rPr>
                        <a:t>22/03/2019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Deadline for submission of clarification questions</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923025900"/>
                  </a:ext>
                </a:extLst>
              </a:tr>
              <a:tr h="253909">
                <a:tc>
                  <a:txBody>
                    <a:bodyPr/>
                    <a:lstStyle/>
                    <a:p>
                      <a:pPr>
                        <a:spcAft>
                          <a:spcPts val="0"/>
                        </a:spcAft>
                      </a:pPr>
                      <a:r>
                        <a:rPr lang="en-GB" sz="1000">
                          <a:effectLst/>
                        </a:rPr>
                        <a:t>12/04/2019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Supplier bid submission deadline</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665111716"/>
                  </a:ext>
                </a:extLst>
              </a:tr>
              <a:tr h="253909">
                <a:tc>
                  <a:txBody>
                    <a:bodyPr/>
                    <a:lstStyle/>
                    <a:p>
                      <a:pPr>
                        <a:spcAft>
                          <a:spcPts val="0"/>
                        </a:spcAft>
                      </a:pPr>
                      <a:r>
                        <a:rPr lang="en-GB" sz="1000">
                          <a:effectLst/>
                        </a:rPr>
                        <a:t>15/04/2019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Evaluation kick-off</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237914483"/>
                  </a:ext>
                </a:extLst>
              </a:tr>
              <a:tr h="253909">
                <a:tc>
                  <a:txBody>
                    <a:bodyPr/>
                    <a:lstStyle/>
                    <a:p>
                      <a:pPr>
                        <a:spcAft>
                          <a:spcPts val="0"/>
                        </a:spcAft>
                      </a:pPr>
                      <a:r>
                        <a:rPr lang="en-GB" sz="1000">
                          <a:effectLst/>
                        </a:rPr>
                        <a:t>30/04/2019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Bid Evaluation Moderation Session</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290278720"/>
                  </a:ext>
                </a:extLst>
              </a:tr>
              <a:tr h="253909">
                <a:tc>
                  <a:txBody>
                    <a:bodyPr/>
                    <a:lstStyle/>
                    <a:p>
                      <a:pPr>
                        <a:spcAft>
                          <a:spcPts val="0"/>
                        </a:spcAft>
                      </a:pPr>
                      <a:r>
                        <a:rPr lang="en-GB" sz="1000">
                          <a:effectLst/>
                        </a:rPr>
                        <a:t>07/05/2019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Supplier presentation and final evaluation day</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258105919"/>
                  </a:ext>
                </a:extLst>
              </a:tr>
              <a:tr h="253909">
                <a:tc>
                  <a:txBody>
                    <a:bodyPr/>
                    <a:lstStyle/>
                    <a:p>
                      <a:pPr>
                        <a:spcAft>
                          <a:spcPts val="0"/>
                        </a:spcAft>
                      </a:pPr>
                      <a:r>
                        <a:rPr lang="en-GB" sz="1000">
                          <a:effectLst/>
                        </a:rPr>
                        <a:t>15/05/2019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Yorkshire and Humber Care Record Delivery Board approve preferred supplier and spend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884725869"/>
                  </a:ext>
                </a:extLst>
              </a:tr>
              <a:tr h="253909">
                <a:tc>
                  <a:txBody>
                    <a:bodyPr/>
                    <a:lstStyle/>
                    <a:p>
                      <a:pPr>
                        <a:spcAft>
                          <a:spcPts val="0"/>
                        </a:spcAft>
                      </a:pPr>
                      <a:r>
                        <a:rPr lang="en-GB" sz="1000">
                          <a:effectLst/>
                        </a:rPr>
                        <a:t>17/05/2019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Extraordinary meeting of Yorkshire and Humber Digital Board to ratify preferred supplier</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47814225"/>
                  </a:ext>
                </a:extLst>
              </a:tr>
              <a:tr h="253909">
                <a:tc>
                  <a:txBody>
                    <a:bodyPr/>
                    <a:lstStyle/>
                    <a:p>
                      <a:pPr>
                        <a:spcAft>
                          <a:spcPts val="0"/>
                        </a:spcAft>
                      </a:pPr>
                      <a:r>
                        <a:rPr lang="en-GB" sz="1000">
                          <a:effectLst/>
                        </a:rPr>
                        <a:t>22/05/2019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Humber Teaching NHS Foundation Trust Board approve recommended supplier and spend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699995084"/>
                  </a:ext>
                </a:extLst>
              </a:tr>
              <a:tr h="253909">
                <a:tc>
                  <a:txBody>
                    <a:bodyPr/>
                    <a:lstStyle/>
                    <a:p>
                      <a:pPr>
                        <a:spcAft>
                          <a:spcPts val="0"/>
                        </a:spcAft>
                      </a:pPr>
                      <a:r>
                        <a:rPr lang="en-GB" sz="1000">
                          <a:effectLst/>
                        </a:rPr>
                        <a:t>24/05/2019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Preferred Supplier status notified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4231253863"/>
                  </a:ext>
                </a:extLst>
              </a:tr>
              <a:tr h="253909">
                <a:tc>
                  <a:txBody>
                    <a:bodyPr/>
                    <a:lstStyle/>
                    <a:p>
                      <a:pPr>
                        <a:spcAft>
                          <a:spcPts val="0"/>
                        </a:spcAft>
                      </a:pPr>
                      <a:r>
                        <a:rPr lang="en-GB" sz="1000">
                          <a:effectLst/>
                        </a:rPr>
                        <a:t>07/06/2019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a:effectLst/>
                        </a:rPr>
                        <a:t>Standstill period ends and contracts signed</a:t>
                      </a:r>
                      <a:endParaRPr lang="en-GB"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494547480"/>
                  </a:ext>
                </a:extLst>
              </a:tr>
              <a:tr h="272717">
                <a:tc>
                  <a:txBody>
                    <a:bodyPr/>
                    <a:lstStyle/>
                    <a:p>
                      <a:pPr>
                        <a:spcAft>
                          <a:spcPts val="0"/>
                        </a:spcAft>
                      </a:pPr>
                      <a:r>
                        <a:rPr lang="en-GB" sz="1000">
                          <a:effectLst/>
                        </a:rPr>
                        <a:t>10/06/2019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000" dirty="0">
                          <a:effectLst/>
                        </a:rPr>
                        <a:t>Supplier commencement</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3188428129"/>
                  </a:ext>
                </a:extLst>
              </a:tr>
            </a:tbl>
          </a:graphicData>
        </a:graphic>
      </p:graphicFrame>
    </p:spTree>
    <p:extLst>
      <p:ext uri="{BB962C8B-B14F-4D97-AF65-F5344CB8AC3E}">
        <p14:creationId xmlns:p14="http://schemas.microsoft.com/office/powerpoint/2010/main" val="662965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12"/>
          <p:cNvSpPr/>
          <p:nvPr/>
        </p:nvSpPr>
        <p:spPr>
          <a:xfrm>
            <a:off x="4419600" y="995362"/>
            <a:ext cx="3352800" cy="4117975"/>
          </a:xfrm>
          <a:custGeom>
            <a:avLst/>
            <a:gdLst>
              <a:gd name="connsiteX0" fmla="*/ 812188 w 2331484"/>
              <a:gd name="connsiteY0" fmla="*/ 2313633 h 2842934"/>
              <a:gd name="connsiteX1" fmla="*/ 424132 w 2331484"/>
              <a:gd name="connsiteY1" fmla="*/ 2087855 h 2842934"/>
              <a:gd name="connsiteX2" fmla="*/ 148966 w 2331484"/>
              <a:gd name="connsiteY2" fmla="*/ 1749188 h 2842934"/>
              <a:gd name="connsiteX3" fmla="*/ 799 w 2331484"/>
              <a:gd name="connsiteY3" fmla="*/ 1170633 h 2842934"/>
              <a:gd name="connsiteX4" fmla="*/ 106632 w 2331484"/>
              <a:gd name="connsiteY4" fmla="*/ 697911 h 2842934"/>
              <a:gd name="connsiteX5" fmla="*/ 438243 w 2331484"/>
              <a:gd name="connsiteY5" fmla="*/ 260466 h 2842934"/>
              <a:gd name="connsiteX6" fmla="*/ 960354 w 2331484"/>
              <a:gd name="connsiteY6" fmla="*/ 13522 h 2842934"/>
              <a:gd name="connsiteX7" fmla="*/ 1524799 w 2331484"/>
              <a:gd name="connsiteY7" fmla="*/ 55855 h 2842934"/>
              <a:gd name="connsiteX8" fmla="*/ 1919910 w 2331484"/>
              <a:gd name="connsiteY8" fmla="*/ 253411 h 2842934"/>
              <a:gd name="connsiteX9" fmla="*/ 2180966 w 2331484"/>
              <a:gd name="connsiteY9" fmla="*/ 549744 h 2842934"/>
              <a:gd name="connsiteX10" fmla="*/ 2322077 w 2331484"/>
              <a:gd name="connsiteY10" fmla="*/ 923688 h 2842934"/>
              <a:gd name="connsiteX11" fmla="*/ 2293854 w 2331484"/>
              <a:gd name="connsiteY11" fmla="*/ 1424633 h 2842934"/>
              <a:gd name="connsiteX12" fmla="*/ 2096299 w 2331484"/>
              <a:gd name="connsiteY12" fmla="*/ 1862077 h 2842934"/>
              <a:gd name="connsiteX13" fmla="*/ 1807021 w 2331484"/>
              <a:gd name="connsiteY13" fmla="*/ 2179577 h 2842934"/>
              <a:gd name="connsiteX14" fmla="*/ 1454243 w 2331484"/>
              <a:gd name="connsiteY14" fmla="*/ 2327744 h 2842934"/>
              <a:gd name="connsiteX15" fmla="*/ 1418966 w 2331484"/>
              <a:gd name="connsiteY15" fmla="*/ 2334799 h 2842934"/>
              <a:gd name="connsiteX16" fmla="*/ 1440132 w 2331484"/>
              <a:gd name="connsiteY16" fmla="*/ 2539411 h 2842934"/>
              <a:gd name="connsiteX17" fmla="*/ 1567132 w 2331484"/>
              <a:gd name="connsiteY17" fmla="*/ 2539411 h 2842934"/>
              <a:gd name="connsiteX18" fmla="*/ 1524799 w 2331484"/>
              <a:gd name="connsiteY18" fmla="*/ 2631133 h 2842934"/>
              <a:gd name="connsiteX19" fmla="*/ 1440132 w 2331484"/>
              <a:gd name="connsiteY19" fmla="*/ 2631133 h 2842934"/>
              <a:gd name="connsiteX20" fmla="*/ 1447188 w 2331484"/>
              <a:gd name="connsiteY20" fmla="*/ 2736966 h 2842934"/>
              <a:gd name="connsiteX21" fmla="*/ 1369577 w 2331484"/>
              <a:gd name="connsiteY21" fmla="*/ 2793411 h 2842934"/>
              <a:gd name="connsiteX22" fmla="*/ 1136743 w 2331484"/>
              <a:gd name="connsiteY22" fmla="*/ 2842799 h 2842934"/>
              <a:gd name="connsiteX23" fmla="*/ 875688 w 2331484"/>
              <a:gd name="connsiteY23" fmla="*/ 2800466 h 2842934"/>
              <a:gd name="connsiteX24" fmla="*/ 791021 w 2331484"/>
              <a:gd name="connsiteY24" fmla="*/ 2617022 h 2842934"/>
              <a:gd name="connsiteX25" fmla="*/ 755743 w 2331484"/>
              <a:gd name="connsiteY25" fmla="*/ 2624077 h 2842934"/>
              <a:gd name="connsiteX26" fmla="*/ 734577 w 2331484"/>
              <a:gd name="connsiteY26" fmla="*/ 2532355 h 2842934"/>
              <a:gd name="connsiteX27" fmla="*/ 805132 w 2331484"/>
              <a:gd name="connsiteY27" fmla="*/ 2532355 h 2842934"/>
              <a:gd name="connsiteX28" fmla="*/ 812188 w 2331484"/>
              <a:gd name="connsiteY28" fmla="*/ 2313633 h 2842934"/>
              <a:gd name="connsiteX0" fmla="*/ 812188 w 2331484"/>
              <a:gd name="connsiteY0" fmla="*/ 2313633 h 2842934"/>
              <a:gd name="connsiteX1" fmla="*/ 424132 w 2331484"/>
              <a:gd name="connsiteY1" fmla="*/ 2087855 h 2842934"/>
              <a:gd name="connsiteX2" fmla="*/ 148966 w 2331484"/>
              <a:gd name="connsiteY2" fmla="*/ 1749188 h 2842934"/>
              <a:gd name="connsiteX3" fmla="*/ 799 w 2331484"/>
              <a:gd name="connsiteY3" fmla="*/ 1170633 h 2842934"/>
              <a:gd name="connsiteX4" fmla="*/ 106632 w 2331484"/>
              <a:gd name="connsiteY4" fmla="*/ 697911 h 2842934"/>
              <a:gd name="connsiteX5" fmla="*/ 438243 w 2331484"/>
              <a:gd name="connsiteY5" fmla="*/ 260466 h 2842934"/>
              <a:gd name="connsiteX6" fmla="*/ 960354 w 2331484"/>
              <a:gd name="connsiteY6" fmla="*/ 13522 h 2842934"/>
              <a:gd name="connsiteX7" fmla="*/ 1524799 w 2331484"/>
              <a:gd name="connsiteY7" fmla="*/ 55855 h 2842934"/>
              <a:gd name="connsiteX8" fmla="*/ 1919910 w 2331484"/>
              <a:gd name="connsiteY8" fmla="*/ 253411 h 2842934"/>
              <a:gd name="connsiteX9" fmla="*/ 2180966 w 2331484"/>
              <a:gd name="connsiteY9" fmla="*/ 549744 h 2842934"/>
              <a:gd name="connsiteX10" fmla="*/ 2322077 w 2331484"/>
              <a:gd name="connsiteY10" fmla="*/ 923688 h 2842934"/>
              <a:gd name="connsiteX11" fmla="*/ 2293854 w 2331484"/>
              <a:gd name="connsiteY11" fmla="*/ 1424633 h 2842934"/>
              <a:gd name="connsiteX12" fmla="*/ 2096299 w 2331484"/>
              <a:gd name="connsiteY12" fmla="*/ 1862077 h 2842934"/>
              <a:gd name="connsiteX13" fmla="*/ 1807021 w 2331484"/>
              <a:gd name="connsiteY13" fmla="*/ 2179577 h 2842934"/>
              <a:gd name="connsiteX14" fmla="*/ 1454243 w 2331484"/>
              <a:gd name="connsiteY14" fmla="*/ 2327744 h 2842934"/>
              <a:gd name="connsiteX15" fmla="*/ 1418966 w 2331484"/>
              <a:gd name="connsiteY15" fmla="*/ 2334799 h 2842934"/>
              <a:gd name="connsiteX16" fmla="*/ 1440132 w 2331484"/>
              <a:gd name="connsiteY16" fmla="*/ 2539411 h 2842934"/>
              <a:gd name="connsiteX17" fmla="*/ 1567132 w 2331484"/>
              <a:gd name="connsiteY17" fmla="*/ 2539411 h 2842934"/>
              <a:gd name="connsiteX18" fmla="*/ 1524799 w 2331484"/>
              <a:gd name="connsiteY18" fmla="*/ 2631133 h 2842934"/>
              <a:gd name="connsiteX19" fmla="*/ 1440132 w 2331484"/>
              <a:gd name="connsiteY19" fmla="*/ 2631133 h 2842934"/>
              <a:gd name="connsiteX20" fmla="*/ 1447188 w 2331484"/>
              <a:gd name="connsiteY20" fmla="*/ 2736966 h 2842934"/>
              <a:gd name="connsiteX21" fmla="*/ 1369577 w 2331484"/>
              <a:gd name="connsiteY21" fmla="*/ 2793411 h 2842934"/>
              <a:gd name="connsiteX22" fmla="*/ 1136743 w 2331484"/>
              <a:gd name="connsiteY22" fmla="*/ 2842799 h 2842934"/>
              <a:gd name="connsiteX23" fmla="*/ 875688 w 2331484"/>
              <a:gd name="connsiteY23" fmla="*/ 2800466 h 2842934"/>
              <a:gd name="connsiteX24" fmla="*/ 791021 w 2331484"/>
              <a:gd name="connsiteY24" fmla="*/ 2617022 h 2842934"/>
              <a:gd name="connsiteX25" fmla="*/ 755743 w 2331484"/>
              <a:gd name="connsiteY25" fmla="*/ 2624077 h 2842934"/>
              <a:gd name="connsiteX26" fmla="*/ 734577 w 2331484"/>
              <a:gd name="connsiteY26" fmla="*/ 2532355 h 2842934"/>
              <a:gd name="connsiteX27" fmla="*/ 805132 w 2331484"/>
              <a:gd name="connsiteY27" fmla="*/ 2532355 h 2842934"/>
              <a:gd name="connsiteX28" fmla="*/ 812188 w 2331484"/>
              <a:gd name="connsiteY28" fmla="*/ 2313633 h 2842934"/>
              <a:gd name="connsiteX0" fmla="*/ 812188 w 2331484"/>
              <a:gd name="connsiteY0" fmla="*/ 2313633 h 2842934"/>
              <a:gd name="connsiteX1" fmla="*/ 424132 w 2331484"/>
              <a:gd name="connsiteY1" fmla="*/ 2087855 h 2842934"/>
              <a:gd name="connsiteX2" fmla="*/ 148966 w 2331484"/>
              <a:gd name="connsiteY2" fmla="*/ 1749188 h 2842934"/>
              <a:gd name="connsiteX3" fmla="*/ 799 w 2331484"/>
              <a:gd name="connsiteY3" fmla="*/ 1170633 h 2842934"/>
              <a:gd name="connsiteX4" fmla="*/ 106632 w 2331484"/>
              <a:gd name="connsiteY4" fmla="*/ 697911 h 2842934"/>
              <a:gd name="connsiteX5" fmla="*/ 438243 w 2331484"/>
              <a:gd name="connsiteY5" fmla="*/ 260466 h 2842934"/>
              <a:gd name="connsiteX6" fmla="*/ 960354 w 2331484"/>
              <a:gd name="connsiteY6" fmla="*/ 13522 h 2842934"/>
              <a:gd name="connsiteX7" fmla="*/ 1524799 w 2331484"/>
              <a:gd name="connsiteY7" fmla="*/ 55855 h 2842934"/>
              <a:gd name="connsiteX8" fmla="*/ 1919910 w 2331484"/>
              <a:gd name="connsiteY8" fmla="*/ 253411 h 2842934"/>
              <a:gd name="connsiteX9" fmla="*/ 2180966 w 2331484"/>
              <a:gd name="connsiteY9" fmla="*/ 549744 h 2842934"/>
              <a:gd name="connsiteX10" fmla="*/ 2322077 w 2331484"/>
              <a:gd name="connsiteY10" fmla="*/ 923688 h 2842934"/>
              <a:gd name="connsiteX11" fmla="*/ 2293854 w 2331484"/>
              <a:gd name="connsiteY11" fmla="*/ 1424633 h 2842934"/>
              <a:gd name="connsiteX12" fmla="*/ 2096299 w 2331484"/>
              <a:gd name="connsiteY12" fmla="*/ 1862077 h 2842934"/>
              <a:gd name="connsiteX13" fmla="*/ 1807021 w 2331484"/>
              <a:gd name="connsiteY13" fmla="*/ 2179577 h 2842934"/>
              <a:gd name="connsiteX14" fmla="*/ 1454243 w 2331484"/>
              <a:gd name="connsiteY14" fmla="*/ 2327744 h 2842934"/>
              <a:gd name="connsiteX15" fmla="*/ 1418966 w 2331484"/>
              <a:gd name="connsiteY15" fmla="*/ 2334799 h 2842934"/>
              <a:gd name="connsiteX16" fmla="*/ 1440132 w 2331484"/>
              <a:gd name="connsiteY16" fmla="*/ 2539411 h 2842934"/>
              <a:gd name="connsiteX17" fmla="*/ 1567132 w 2331484"/>
              <a:gd name="connsiteY17" fmla="*/ 2539411 h 2842934"/>
              <a:gd name="connsiteX18" fmla="*/ 1524799 w 2331484"/>
              <a:gd name="connsiteY18" fmla="*/ 2631133 h 2842934"/>
              <a:gd name="connsiteX19" fmla="*/ 1440132 w 2331484"/>
              <a:gd name="connsiteY19" fmla="*/ 2631133 h 2842934"/>
              <a:gd name="connsiteX20" fmla="*/ 1447188 w 2331484"/>
              <a:gd name="connsiteY20" fmla="*/ 2736966 h 2842934"/>
              <a:gd name="connsiteX21" fmla="*/ 1369577 w 2331484"/>
              <a:gd name="connsiteY21" fmla="*/ 2793411 h 2842934"/>
              <a:gd name="connsiteX22" fmla="*/ 1136743 w 2331484"/>
              <a:gd name="connsiteY22" fmla="*/ 2842799 h 2842934"/>
              <a:gd name="connsiteX23" fmla="*/ 875688 w 2331484"/>
              <a:gd name="connsiteY23" fmla="*/ 2800466 h 2842934"/>
              <a:gd name="connsiteX24" fmla="*/ 791021 w 2331484"/>
              <a:gd name="connsiteY24" fmla="*/ 2617022 h 2842934"/>
              <a:gd name="connsiteX25" fmla="*/ 755743 w 2331484"/>
              <a:gd name="connsiteY25" fmla="*/ 2624077 h 2842934"/>
              <a:gd name="connsiteX26" fmla="*/ 734577 w 2331484"/>
              <a:gd name="connsiteY26" fmla="*/ 2532355 h 2842934"/>
              <a:gd name="connsiteX27" fmla="*/ 805132 w 2331484"/>
              <a:gd name="connsiteY27" fmla="*/ 2532355 h 2842934"/>
              <a:gd name="connsiteX28" fmla="*/ 812188 w 2331484"/>
              <a:gd name="connsiteY28" fmla="*/ 2313633 h 2842934"/>
              <a:gd name="connsiteX0" fmla="*/ 812188 w 2331484"/>
              <a:gd name="connsiteY0" fmla="*/ 2313633 h 2842934"/>
              <a:gd name="connsiteX1" fmla="*/ 432515 w 2331484"/>
              <a:gd name="connsiteY1" fmla="*/ 2012412 h 2842934"/>
              <a:gd name="connsiteX2" fmla="*/ 148966 w 2331484"/>
              <a:gd name="connsiteY2" fmla="*/ 1749188 h 2842934"/>
              <a:gd name="connsiteX3" fmla="*/ 799 w 2331484"/>
              <a:gd name="connsiteY3" fmla="*/ 1170633 h 2842934"/>
              <a:gd name="connsiteX4" fmla="*/ 106632 w 2331484"/>
              <a:gd name="connsiteY4" fmla="*/ 697911 h 2842934"/>
              <a:gd name="connsiteX5" fmla="*/ 438243 w 2331484"/>
              <a:gd name="connsiteY5" fmla="*/ 260466 h 2842934"/>
              <a:gd name="connsiteX6" fmla="*/ 960354 w 2331484"/>
              <a:gd name="connsiteY6" fmla="*/ 13522 h 2842934"/>
              <a:gd name="connsiteX7" fmla="*/ 1524799 w 2331484"/>
              <a:gd name="connsiteY7" fmla="*/ 55855 h 2842934"/>
              <a:gd name="connsiteX8" fmla="*/ 1919910 w 2331484"/>
              <a:gd name="connsiteY8" fmla="*/ 253411 h 2842934"/>
              <a:gd name="connsiteX9" fmla="*/ 2180966 w 2331484"/>
              <a:gd name="connsiteY9" fmla="*/ 549744 h 2842934"/>
              <a:gd name="connsiteX10" fmla="*/ 2322077 w 2331484"/>
              <a:gd name="connsiteY10" fmla="*/ 923688 h 2842934"/>
              <a:gd name="connsiteX11" fmla="*/ 2293854 w 2331484"/>
              <a:gd name="connsiteY11" fmla="*/ 1424633 h 2842934"/>
              <a:gd name="connsiteX12" fmla="*/ 2096299 w 2331484"/>
              <a:gd name="connsiteY12" fmla="*/ 1862077 h 2842934"/>
              <a:gd name="connsiteX13" fmla="*/ 1807021 w 2331484"/>
              <a:gd name="connsiteY13" fmla="*/ 2179577 h 2842934"/>
              <a:gd name="connsiteX14" fmla="*/ 1454243 w 2331484"/>
              <a:gd name="connsiteY14" fmla="*/ 2327744 h 2842934"/>
              <a:gd name="connsiteX15" fmla="*/ 1418966 w 2331484"/>
              <a:gd name="connsiteY15" fmla="*/ 2334799 h 2842934"/>
              <a:gd name="connsiteX16" fmla="*/ 1440132 w 2331484"/>
              <a:gd name="connsiteY16" fmla="*/ 2539411 h 2842934"/>
              <a:gd name="connsiteX17" fmla="*/ 1567132 w 2331484"/>
              <a:gd name="connsiteY17" fmla="*/ 2539411 h 2842934"/>
              <a:gd name="connsiteX18" fmla="*/ 1524799 w 2331484"/>
              <a:gd name="connsiteY18" fmla="*/ 2631133 h 2842934"/>
              <a:gd name="connsiteX19" fmla="*/ 1440132 w 2331484"/>
              <a:gd name="connsiteY19" fmla="*/ 2631133 h 2842934"/>
              <a:gd name="connsiteX20" fmla="*/ 1447188 w 2331484"/>
              <a:gd name="connsiteY20" fmla="*/ 2736966 h 2842934"/>
              <a:gd name="connsiteX21" fmla="*/ 1369577 w 2331484"/>
              <a:gd name="connsiteY21" fmla="*/ 2793411 h 2842934"/>
              <a:gd name="connsiteX22" fmla="*/ 1136743 w 2331484"/>
              <a:gd name="connsiteY22" fmla="*/ 2842799 h 2842934"/>
              <a:gd name="connsiteX23" fmla="*/ 875688 w 2331484"/>
              <a:gd name="connsiteY23" fmla="*/ 2800466 h 2842934"/>
              <a:gd name="connsiteX24" fmla="*/ 791021 w 2331484"/>
              <a:gd name="connsiteY24" fmla="*/ 2617022 h 2842934"/>
              <a:gd name="connsiteX25" fmla="*/ 755743 w 2331484"/>
              <a:gd name="connsiteY25" fmla="*/ 2624077 h 2842934"/>
              <a:gd name="connsiteX26" fmla="*/ 734577 w 2331484"/>
              <a:gd name="connsiteY26" fmla="*/ 2532355 h 2842934"/>
              <a:gd name="connsiteX27" fmla="*/ 805132 w 2331484"/>
              <a:gd name="connsiteY27" fmla="*/ 2532355 h 2842934"/>
              <a:gd name="connsiteX28" fmla="*/ 812188 w 2331484"/>
              <a:gd name="connsiteY28" fmla="*/ 2313633 h 2842934"/>
              <a:gd name="connsiteX0" fmla="*/ 812188 w 2331484"/>
              <a:gd name="connsiteY0" fmla="*/ 2313633 h 2842934"/>
              <a:gd name="connsiteX1" fmla="*/ 432515 w 2331484"/>
              <a:gd name="connsiteY1" fmla="*/ 2092046 h 2842934"/>
              <a:gd name="connsiteX2" fmla="*/ 148966 w 2331484"/>
              <a:gd name="connsiteY2" fmla="*/ 1749188 h 2842934"/>
              <a:gd name="connsiteX3" fmla="*/ 799 w 2331484"/>
              <a:gd name="connsiteY3" fmla="*/ 1170633 h 2842934"/>
              <a:gd name="connsiteX4" fmla="*/ 106632 w 2331484"/>
              <a:gd name="connsiteY4" fmla="*/ 697911 h 2842934"/>
              <a:gd name="connsiteX5" fmla="*/ 438243 w 2331484"/>
              <a:gd name="connsiteY5" fmla="*/ 260466 h 2842934"/>
              <a:gd name="connsiteX6" fmla="*/ 960354 w 2331484"/>
              <a:gd name="connsiteY6" fmla="*/ 13522 h 2842934"/>
              <a:gd name="connsiteX7" fmla="*/ 1524799 w 2331484"/>
              <a:gd name="connsiteY7" fmla="*/ 55855 h 2842934"/>
              <a:gd name="connsiteX8" fmla="*/ 1919910 w 2331484"/>
              <a:gd name="connsiteY8" fmla="*/ 253411 h 2842934"/>
              <a:gd name="connsiteX9" fmla="*/ 2180966 w 2331484"/>
              <a:gd name="connsiteY9" fmla="*/ 549744 h 2842934"/>
              <a:gd name="connsiteX10" fmla="*/ 2322077 w 2331484"/>
              <a:gd name="connsiteY10" fmla="*/ 923688 h 2842934"/>
              <a:gd name="connsiteX11" fmla="*/ 2293854 w 2331484"/>
              <a:gd name="connsiteY11" fmla="*/ 1424633 h 2842934"/>
              <a:gd name="connsiteX12" fmla="*/ 2096299 w 2331484"/>
              <a:gd name="connsiteY12" fmla="*/ 1862077 h 2842934"/>
              <a:gd name="connsiteX13" fmla="*/ 1807021 w 2331484"/>
              <a:gd name="connsiteY13" fmla="*/ 2179577 h 2842934"/>
              <a:gd name="connsiteX14" fmla="*/ 1454243 w 2331484"/>
              <a:gd name="connsiteY14" fmla="*/ 2327744 h 2842934"/>
              <a:gd name="connsiteX15" fmla="*/ 1418966 w 2331484"/>
              <a:gd name="connsiteY15" fmla="*/ 2334799 h 2842934"/>
              <a:gd name="connsiteX16" fmla="*/ 1440132 w 2331484"/>
              <a:gd name="connsiteY16" fmla="*/ 2539411 h 2842934"/>
              <a:gd name="connsiteX17" fmla="*/ 1567132 w 2331484"/>
              <a:gd name="connsiteY17" fmla="*/ 2539411 h 2842934"/>
              <a:gd name="connsiteX18" fmla="*/ 1524799 w 2331484"/>
              <a:gd name="connsiteY18" fmla="*/ 2631133 h 2842934"/>
              <a:gd name="connsiteX19" fmla="*/ 1440132 w 2331484"/>
              <a:gd name="connsiteY19" fmla="*/ 2631133 h 2842934"/>
              <a:gd name="connsiteX20" fmla="*/ 1447188 w 2331484"/>
              <a:gd name="connsiteY20" fmla="*/ 2736966 h 2842934"/>
              <a:gd name="connsiteX21" fmla="*/ 1369577 w 2331484"/>
              <a:gd name="connsiteY21" fmla="*/ 2793411 h 2842934"/>
              <a:gd name="connsiteX22" fmla="*/ 1136743 w 2331484"/>
              <a:gd name="connsiteY22" fmla="*/ 2842799 h 2842934"/>
              <a:gd name="connsiteX23" fmla="*/ 875688 w 2331484"/>
              <a:gd name="connsiteY23" fmla="*/ 2800466 h 2842934"/>
              <a:gd name="connsiteX24" fmla="*/ 791021 w 2331484"/>
              <a:gd name="connsiteY24" fmla="*/ 2617022 h 2842934"/>
              <a:gd name="connsiteX25" fmla="*/ 755743 w 2331484"/>
              <a:gd name="connsiteY25" fmla="*/ 2624077 h 2842934"/>
              <a:gd name="connsiteX26" fmla="*/ 734577 w 2331484"/>
              <a:gd name="connsiteY26" fmla="*/ 2532355 h 2842934"/>
              <a:gd name="connsiteX27" fmla="*/ 805132 w 2331484"/>
              <a:gd name="connsiteY27" fmla="*/ 2532355 h 2842934"/>
              <a:gd name="connsiteX28" fmla="*/ 812188 w 2331484"/>
              <a:gd name="connsiteY28" fmla="*/ 2313633 h 2842934"/>
              <a:gd name="connsiteX0" fmla="*/ 817136 w 2336432"/>
              <a:gd name="connsiteY0" fmla="*/ 2313633 h 2842934"/>
              <a:gd name="connsiteX1" fmla="*/ 437463 w 2336432"/>
              <a:gd name="connsiteY1" fmla="*/ 2092046 h 2842934"/>
              <a:gd name="connsiteX2" fmla="*/ 258698 w 2336432"/>
              <a:gd name="connsiteY2" fmla="*/ 1573154 h 2842934"/>
              <a:gd name="connsiteX3" fmla="*/ 5747 w 2336432"/>
              <a:gd name="connsiteY3" fmla="*/ 1170633 h 2842934"/>
              <a:gd name="connsiteX4" fmla="*/ 111580 w 2336432"/>
              <a:gd name="connsiteY4" fmla="*/ 697911 h 2842934"/>
              <a:gd name="connsiteX5" fmla="*/ 443191 w 2336432"/>
              <a:gd name="connsiteY5" fmla="*/ 260466 h 2842934"/>
              <a:gd name="connsiteX6" fmla="*/ 965302 w 2336432"/>
              <a:gd name="connsiteY6" fmla="*/ 13522 h 2842934"/>
              <a:gd name="connsiteX7" fmla="*/ 1529747 w 2336432"/>
              <a:gd name="connsiteY7" fmla="*/ 55855 h 2842934"/>
              <a:gd name="connsiteX8" fmla="*/ 1924858 w 2336432"/>
              <a:gd name="connsiteY8" fmla="*/ 253411 h 2842934"/>
              <a:gd name="connsiteX9" fmla="*/ 2185914 w 2336432"/>
              <a:gd name="connsiteY9" fmla="*/ 549744 h 2842934"/>
              <a:gd name="connsiteX10" fmla="*/ 2327025 w 2336432"/>
              <a:gd name="connsiteY10" fmla="*/ 923688 h 2842934"/>
              <a:gd name="connsiteX11" fmla="*/ 2298802 w 2336432"/>
              <a:gd name="connsiteY11" fmla="*/ 1424633 h 2842934"/>
              <a:gd name="connsiteX12" fmla="*/ 2101247 w 2336432"/>
              <a:gd name="connsiteY12" fmla="*/ 1862077 h 2842934"/>
              <a:gd name="connsiteX13" fmla="*/ 1811969 w 2336432"/>
              <a:gd name="connsiteY13" fmla="*/ 2179577 h 2842934"/>
              <a:gd name="connsiteX14" fmla="*/ 1459191 w 2336432"/>
              <a:gd name="connsiteY14" fmla="*/ 2327744 h 2842934"/>
              <a:gd name="connsiteX15" fmla="*/ 1423914 w 2336432"/>
              <a:gd name="connsiteY15" fmla="*/ 2334799 h 2842934"/>
              <a:gd name="connsiteX16" fmla="*/ 1445080 w 2336432"/>
              <a:gd name="connsiteY16" fmla="*/ 2539411 h 2842934"/>
              <a:gd name="connsiteX17" fmla="*/ 1572080 w 2336432"/>
              <a:gd name="connsiteY17" fmla="*/ 2539411 h 2842934"/>
              <a:gd name="connsiteX18" fmla="*/ 1529747 w 2336432"/>
              <a:gd name="connsiteY18" fmla="*/ 2631133 h 2842934"/>
              <a:gd name="connsiteX19" fmla="*/ 1445080 w 2336432"/>
              <a:gd name="connsiteY19" fmla="*/ 2631133 h 2842934"/>
              <a:gd name="connsiteX20" fmla="*/ 1452136 w 2336432"/>
              <a:gd name="connsiteY20" fmla="*/ 2736966 h 2842934"/>
              <a:gd name="connsiteX21" fmla="*/ 1374525 w 2336432"/>
              <a:gd name="connsiteY21" fmla="*/ 2793411 h 2842934"/>
              <a:gd name="connsiteX22" fmla="*/ 1141691 w 2336432"/>
              <a:gd name="connsiteY22" fmla="*/ 2842799 h 2842934"/>
              <a:gd name="connsiteX23" fmla="*/ 880636 w 2336432"/>
              <a:gd name="connsiteY23" fmla="*/ 2800466 h 2842934"/>
              <a:gd name="connsiteX24" fmla="*/ 795969 w 2336432"/>
              <a:gd name="connsiteY24" fmla="*/ 2617022 h 2842934"/>
              <a:gd name="connsiteX25" fmla="*/ 760691 w 2336432"/>
              <a:gd name="connsiteY25" fmla="*/ 2624077 h 2842934"/>
              <a:gd name="connsiteX26" fmla="*/ 739525 w 2336432"/>
              <a:gd name="connsiteY26" fmla="*/ 2532355 h 2842934"/>
              <a:gd name="connsiteX27" fmla="*/ 810080 w 2336432"/>
              <a:gd name="connsiteY27" fmla="*/ 2532355 h 2842934"/>
              <a:gd name="connsiteX28" fmla="*/ 817136 w 2336432"/>
              <a:gd name="connsiteY28" fmla="*/ 2313633 h 2842934"/>
              <a:gd name="connsiteX0" fmla="*/ 812058 w 2331354"/>
              <a:gd name="connsiteY0" fmla="*/ 2313633 h 2842934"/>
              <a:gd name="connsiteX1" fmla="*/ 432385 w 2331354"/>
              <a:gd name="connsiteY1" fmla="*/ 2092046 h 2842934"/>
              <a:gd name="connsiteX2" fmla="*/ 144644 w 2331354"/>
              <a:gd name="connsiteY2" fmla="*/ 1724040 h 2842934"/>
              <a:gd name="connsiteX3" fmla="*/ 669 w 2331354"/>
              <a:gd name="connsiteY3" fmla="*/ 1170633 h 2842934"/>
              <a:gd name="connsiteX4" fmla="*/ 106502 w 2331354"/>
              <a:gd name="connsiteY4" fmla="*/ 697911 h 2842934"/>
              <a:gd name="connsiteX5" fmla="*/ 438113 w 2331354"/>
              <a:gd name="connsiteY5" fmla="*/ 260466 h 2842934"/>
              <a:gd name="connsiteX6" fmla="*/ 960224 w 2331354"/>
              <a:gd name="connsiteY6" fmla="*/ 13522 h 2842934"/>
              <a:gd name="connsiteX7" fmla="*/ 1524669 w 2331354"/>
              <a:gd name="connsiteY7" fmla="*/ 55855 h 2842934"/>
              <a:gd name="connsiteX8" fmla="*/ 1919780 w 2331354"/>
              <a:gd name="connsiteY8" fmla="*/ 253411 h 2842934"/>
              <a:gd name="connsiteX9" fmla="*/ 2180836 w 2331354"/>
              <a:gd name="connsiteY9" fmla="*/ 549744 h 2842934"/>
              <a:gd name="connsiteX10" fmla="*/ 2321947 w 2331354"/>
              <a:gd name="connsiteY10" fmla="*/ 923688 h 2842934"/>
              <a:gd name="connsiteX11" fmla="*/ 2293724 w 2331354"/>
              <a:gd name="connsiteY11" fmla="*/ 1424633 h 2842934"/>
              <a:gd name="connsiteX12" fmla="*/ 2096169 w 2331354"/>
              <a:gd name="connsiteY12" fmla="*/ 1862077 h 2842934"/>
              <a:gd name="connsiteX13" fmla="*/ 1806891 w 2331354"/>
              <a:gd name="connsiteY13" fmla="*/ 2179577 h 2842934"/>
              <a:gd name="connsiteX14" fmla="*/ 1454113 w 2331354"/>
              <a:gd name="connsiteY14" fmla="*/ 2327744 h 2842934"/>
              <a:gd name="connsiteX15" fmla="*/ 1418836 w 2331354"/>
              <a:gd name="connsiteY15" fmla="*/ 2334799 h 2842934"/>
              <a:gd name="connsiteX16" fmla="*/ 1440002 w 2331354"/>
              <a:gd name="connsiteY16" fmla="*/ 2539411 h 2842934"/>
              <a:gd name="connsiteX17" fmla="*/ 1567002 w 2331354"/>
              <a:gd name="connsiteY17" fmla="*/ 2539411 h 2842934"/>
              <a:gd name="connsiteX18" fmla="*/ 1524669 w 2331354"/>
              <a:gd name="connsiteY18" fmla="*/ 2631133 h 2842934"/>
              <a:gd name="connsiteX19" fmla="*/ 1440002 w 2331354"/>
              <a:gd name="connsiteY19" fmla="*/ 2631133 h 2842934"/>
              <a:gd name="connsiteX20" fmla="*/ 1447058 w 2331354"/>
              <a:gd name="connsiteY20" fmla="*/ 2736966 h 2842934"/>
              <a:gd name="connsiteX21" fmla="*/ 1369447 w 2331354"/>
              <a:gd name="connsiteY21" fmla="*/ 2793411 h 2842934"/>
              <a:gd name="connsiteX22" fmla="*/ 1136613 w 2331354"/>
              <a:gd name="connsiteY22" fmla="*/ 2842799 h 2842934"/>
              <a:gd name="connsiteX23" fmla="*/ 875558 w 2331354"/>
              <a:gd name="connsiteY23" fmla="*/ 2800466 h 2842934"/>
              <a:gd name="connsiteX24" fmla="*/ 790891 w 2331354"/>
              <a:gd name="connsiteY24" fmla="*/ 2617022 h 2842934"/>
              <a:gd name="connsiteX25" fmla="*/ 755613 w 2331354"/>
              <a:gd name="connsiteY25" fmla="*/ 2624077 h 2842934"/>
              <a:gd name="connsiteX26" fmla="*/ 734447 w 2331354"/>
              <a:gd name="connsiteY26" fmla="*/ 2532355 h 2842934"/>
              <a:gd name="connsiteX27" fmla="*/ 805002 w 2331354"/>
              <a:gd name="connsiteY27" fmla="*/ 2532355 h 2842934"/>
              <a:gd name="connsiteX28" fmla="*/ 812058 w 2331354"/>
              <a:gd name="connsiteY28" fmla="*/ 2313633 h 2842934"/>
              <a:gd name="connsiteX0" fmla="*/ 725447 w 2244743"/>
              <a:gd name="connsiteY0" fmla="*/ 2313633 h 2842934"/>
              <a:gd name="connsiteX1" fmla="*/ 345774 w 2244743"/>
              <a:gd name="connsiteY1" fmla="*/ 2092046 h 2842934"/>
              <a:gd name="connsiteX2" fmla="*/ 58033 w 2244743"/>
              <a:gd name="connsiteY2" fmla="*/ 1724040 h 2842934"/>
              <a:gd name="connsiteX3" fmla="*/ 39799 w 2244743"/>
              <a:gd name="connsiteY3" fmla="*/ 1116146 h 2842934"/>
              <a:gd name="connsiteX4" fmla="*/ 19891 w 2244743"/>
              <a:gd name="connsiteY4" fmla="*/ 697911 h 2842934"/>
              <a:gd name="connsiteX5" fmla="*/ 351502 w 2244743"/>
              <a:gd name="connsiteY5" fmla="*/ 260466 h 2842934"/>
              <a:gd name="connsiteX6" fmla="*/ 873613 w 2244743"/>
              <a:gd name="connsiteY6" fmla="*/ 13522 h 2842934"/>
              <a:gd name="connsiteX7" fmla="*/ 1438058 w 2244743"/>
              <a:gd name="connsiteY7" fmla="*/ 55855 h 2842934"/>
              <a:gd name="connsiteX8" fmla="*/ 1833169 w 2244743"/>
              <a:gd name="connsiteY8" fmla="*/ 253411 h 2842934"/>
              <a:gd name="connsiteX9" fmla="*/ 2094225 w 2244743"/>
              <a:gd name="connsiteY9" fmla="*/ 549744 h 2842934"/>
              <a:gd name="connsiteX10" fmla="*/ 2235336 w 2244743"/>
              <a:gd name="connsiteY10" fmla="*/ 923688 h 2842934"/>
              <a:gd name="connsiteX11" fmla="*/ 2207113 w 2244743"/>
              <a:gd name="connsiteY11" fmla="*/ 1424633 h 2842934"/>
              <a:gd name="connsiteX12" fmla="*/ 2009558 w 2244743"/>
              <a:gd name="connsiteY12" fmla="*/ 1862077 h 2842934"/>
              <a:gd name="connsiteX13" fmla="*/ 1720280 w 2244743"/>
              <a:gd name="connsiteY13" fmla="*/ 2179577 h 2842934"/>
              <a:gd name="connsiteX14" fmla="*/ 1367502 w 2244743"/>
              <a:gd name="connsiteY14" fmla="*/ 2327744 h 2842934"/>
              <a:gd name="connsiteX15" fmla="*/ 1332225 w 2244743"/>
              <a:gd name="connsiteY15" fmla="*/ 2334799 h 2842934"/>
              <a:gd name="connsiteX16" fmla="*/ 1353391 w 2244743"/>
              <a:gd name="connsiteY16" fmla="*/ 2539411 h 2842934"/>
              <a:gd name="connsiteX17" fmla="*/ 1480391 w 2244743"/>
              <a:gd name="connsiteY17" fmla="*/ 2539411 h 2842934"/>
              <a:gd name="connsiteX18" fmla="*/ 1438058 w 2244743"/>
              <a:gd name="connsiteY18" fmla="*/ 2631133 h 2842934"/>
              <a:gd name="connsiteX19" fmla="*/ 1353391 w 2244743"/>
              <a:gd name="connsiteY19" fmla="*/ 2631133 h 2842934"/>
              <a:gd name="connsiteX20" fmla="*/ 1360447 w 2244743"/>
              <a:gd name="connsiteY20" fmla="*/ 2736966 h 2842934"/>
              <a:gd name="connsiteX21" fmla="*/ 1282836 w 2244743"/>
              <a:gd name="connsiteY21" fmla="*/ 2793411 h 2842934"/>
              <a:gd name="connsiteX22" fmla="*/ 1050002 w 2244743"/>
              <a:gd name="connsiteY22" fmla="*/ 2842799 h 2842934"/>
              <a:gd name="connsiteX23" fmla="*/ 788947 w 2244743"/>
              <a:gd name="connsiteY23" fmla="*/ 2800466 h 2842934"/>
              <a:gd name="connsiteX24" fmla="*/ 704280 w 2244743"/>
              <a:gd name="connsiteY24" fmla="*/ 2617022 h 2842934"/>
              <a:gd name="connsiteX25" fmla="*/ 669002 w 2244743"/>
              <a:gd name="connsiteY25" fmla="*/ 2624077 h 2842934"/>
              <a:gd name="connsiteX26" fmla="*/ 647836 w 2244743"/>
              <a:gd name="connsiteY26" fmla="*/ 2532355 h 2842934"/>
              <a:gd name="connsiteX27" fmla="*/ 718391 w 2244743"/>
              <a:gd name="connsiteY27" fmla="*/ 2532355 h 2842934"/>
              <a:gd name="connsiteX28" fmla="*/ 725447 w 2244743"/>
              <a:gd name="connsiteY28" fmla="*/ 2313633 h 2842934"/>
              <a:gd name="connsiteX0" fmla="*/ 795567 w 2314863"/>
              <a:gd name="connsiteY0" fmla="*/ 2313633 h 2842934"/>
              <a:gd name="connsiteX1" fmla="*/ 415894 w 2314863"/>
              <a:gd name="connsiteY1" fmla="*/ 2092046 h 2842934"/>
              <a:gd name="connsiteX2" fmla="*/ 128153 w 2314863"/>
              <a:gd name="connsiteY2" fmla="*/ 1724040 h 2842934"/>
              <a:gd name="connsiteX3" fmla="*/ 944 w 2314863"/>
              <a:gd name="connsiteY3" fmla="*/ 1204163 h 2842934"/>
              <a:gd name="connsiteX4" fmla="*/ 90011 w 2314863"/>
              <a:gd name="connsiteY4" fmla="*/ 697911 h 2842934"/>
              <a:gd name="connsiteX5" fmla="*/ 421622 w 2314863"/>
              <a:gd name="connsiteY5" fmla="*/ 260466 h 2842934"/>
              <a:gd name="connsiteX6" fmla="*/ 943733 w 2314863"/>
              <a:gd name="connsiteY6" fmla="*/ 13522 h 2842934"/>
              <a:gd name="connsiteX7" fmla="*/ 1508178 w 2314863"/>
              <a:gd name="connsiteY7" fmla="*/ 55855 h 2842934"/>
              <a:gd name="connsiteX8" fmla="*/ 1903289 w 2314863"/>
              <a:gd name="connsiteY8" fmla="*/ 253411 h 2842934"/>
              <a:gd name="connsiteX9" fmla="*/ 2164345 w 2314863"/>
              <a:gd name="connsiteY9" fmla="*/ 549744 h 2842934"/>
              <a:gd name="connsiteX10" fmla="*/ 2305456 w 2314863"/>
              <a:gd name="connsiteY10" fmla="*/ 923688 h 2842934"/>
              <a:gd name="connsiteX11" fmla="*/ 2277233 w 2314863"/>
              <a:gd name="connsiteY11" fmla="*/ 1424633 h 2842934"/>
              <a:gd name="connsiteX12" fmla="*/ 2079678 w 2314863"/>
              <a:gd name="connsiteY12" fmla="*/ 1862077 h 2842934"/>
              <a:gd name="connsiteX13" fmla="*/ 1790400 w 2314863"/>
              <a:gd name="connsiteY13" fmla="*/ 2179577 h 2842934"/>
              <a:gd name="connsiteX14" fmla="*/ 1437622 w 2314863"/>
              <a:gd name="connsiteY14" fmla="*/ 2327744 h 2842934"/>
              <a:gd name="connsiteX15" fmla="*/ 1402345 w 2314863"/>
              <a:gd name="connsiteY15" fmla="*/ 2334799 h 2842934"/>
              <a:gd name="connsiteX16" fmla="*/ 1423511 w 2314863"/>
              <a:gd name="connsiteY16" fmla="*/ 2539411 h 2842934"/>
              <a:gd name="connsiteX17" fmla="*/ 1550511 w 2314863"/>
              <a:gd name="connsiteY17" fmla="*/ 2539411 h 2842934"/>
              <a:gd name="connsiteX18" fmla="*/ 1508178 w 2314863"/>
              <a:gd name="connsiteY18" fmla="*/ 2631133 h 2842934"/>
              <a:gd name="connsiteX19" fmla="*/ 1423511 w 2314863"/>
              <a:gd name="connsiteY19" fmla="*/ 2631133 h 2842934"/>
              <a:gd name="connsiteX20" fmla="*/ 1430567 w 2314863"/>
              <a:gd name="connsiteY20" fmla="*/ 2736966 h 2842934"/>
              <a:gd name="connsiteX21" fmla="*/ 1352956 w 2314863"/>
              <a:gd name="connsiteY21" fmla="*/ 2793411 h 2842934"/>
              <a:gd name="connsiteX22" fmla="*/ 1120122 w 2314863"/>
              <a:gd name="connsiteY22" fmla="*/ 2842799 h 2842934"/>
              <a:gd name="connsiteX23" fmla="*/ 859067 w 2314863"/>
              <a:gd name="connsiteY23" fmla="*/ 2800466 h 2842934"/>
              <a:gd name="connsiteX24" fmla="*/ 774400 w 2314863"/>
              <a:gd name="connsiteY24" fmla="*/ 2617022 h 2842934"/>
              <a:gd name="connsiteX25" fmla="*/ 739122 w 2314863"/>
              <a:gd name="connsiteY25" fmla="*/ 2624077 h 2842934"/>
              <a:gd name="connsiteX26" fmla="*/ 717956 w 2314863"/>
              <a:gd name="connsiteY26" fmla="*/ 2532355 h 2842934"/>
              <a:gd name="connsiteX27" fmla="*/ 788511 w 2314863"/>
              <a:gd name="connsiteY27" fmla="*/ 2532355 h 2842934"/>
              <a:gd name="connsiteX28" fmla="*/ 795567 w 2314863"/>
              <a:gd name="connsiteY28" fmla="*/ 2313633 h 2842934"/>
              <a:gd name="connsiteX0" fmla="*/ 794818 w 2314114"/>
              <a:gd name="connsiteY0" fmla="*/ 2313633 h 2842934"/>
              <a:gd name="connsiteX1" fmla="*/ 415145 w 2314114"/>
              <a:gd name="connsiteY1" fmla="*/ 2092046 h 2842934"/>
              <a:gd name="connsiteX2" fmla="*/ 127404 w 2314114"/>
              <a:gd name="connsiteY2" fmla="*/ 1724040 h 2842934"/>
              <a:gd name="connsiteX3" fmla="*/ 195 w 2314114"/>
              <a:gd name="connsiteY3" fmla="*/ 1204163 h 2842934"/>
              <a:gd name="connsiteX4" fmla="*/ 152133 w 2314114"/>
              <a:gd name="connsiteY4" fmla="*/ 685338 h 2842934"/>
              <a:gd name="connsiteX5" fmla="*/ 420873 w 2314114"/>
              <a:gd name="connsiteY5" fmla="*/ 260466 h 2842934"/>
              <a:gd name="connsiteX6" fmla="*/ 942984 w 2314114"/>
              <a:gd name="connsiteY6" fmla="*/ 13522 h 2842934"/>
              <a:gd name="connsiteX7" fmla="*/ 1507429 w 2314114"/>
              <a:gd name="connsiteY7" fmla="*/ 55855 h 2842934"/>
              <a:gd name="connsiteX8" fmla="*/ 1902540 w 2314114"/>
              <a:gd name="connsiteY8" fmla="*/ 253411 h 2842934"/>
              <a:gd name="connsiteX9" fmla="*/ 2163596 w 2314114"/>
              <a:gd name="connsiteY9" fmla="*/ 549744 h 2842934"/>
              <a:gd name="connsiteX10" fmla="*/ 2304707 w 2314114"/>
              <a:gd name="connsiteY10" fmla="*/ 923688 h 2842934"/>
              <a:gd name="connsiteX11" fmla="*/ 2276484 w 2314114"/>
              <a:gd name="connsiteY11" fmla="*/ 1424633 h 2842934"/>
              <a:gd name="connsiteX12" fmla="*/ 2078929 w 2314114"/>
              <a:gd name="connsiteY12" fmla="*/ 1862077 h 2842934"/>
              <a:gd name="connsiteX13" fmla="*/ 1789651 w 2314114"/>
              <a:gd name="connsiteY13" fmla="*/ 2179577 h 2842934"/>
              <a:gd name="connsiteX14" fmla="*/ 1436873 w 2314114"/>
              <a:gd name="connsiteY14" fmla="*/ 2327744 h 2842934"/>
              <a:gd name="connsiteX15" fmla="*/ 1401596 w 2314114"/>
              <a:gd name="connsiteY15" fmla="*/ 2334799 h 2842934"/>
              <a:gd name="connsiteX16" fmla="*/ 1422762 w 2314114"/>
              <a:gd name="connsiteY16" fmla="*/ 2539411 h 2842934"/>
              <a:gd name="connsiteX17" fmla="*/ 1549762 w 2314114"/>
              <a:gd name="connsiteY17" fmla="*/ 2539411 h 2842934"/>
              <a:gd name="connsiteX18" fmla="*/ 1507429 w 2314114"/>
              <a:gd name="connsiteY18" fmla="*/ 2631133 h 2842934"/>
              <a:gd name="connsiteX19" fmla="*/ 1422762 w 2314114"/>
              <a:gd name="connsiteY19" fmla="*/ 2631133 h 2842934"/>
              <a:gd name="connsiteX20" fmla="*/ 1429818 w 2314114"/>
              <a:gd name="connsiteY20" fmla="*/ 2736966 h 2842934"/>
              <a:gd name="connsiteX21" fmla="*/ 1352207 w 2314114"/>
              <a:gd name="connsiteY21" fmla="*/ 2793411 h 2842934"/>
              <a:gd name="connsiteX22" fmla="*/ 1119373 w 2314114"/>
              <a:gd name="connsiteY22" fmla="*/ 2842799 h 2842934"/>
              <a:gd name="connsiteX23" fmla="*/ 858318 w 2314114"/>
              <a:gd name="connsiteY23" fmla="*/ 2800466 h 2842934"/>
              <a:gd name="connsiteX24" fmla="*/ 773651 w 2314114"/>
              <a:gd name="connsiteY24" fmla="*/ 2617022 h 2842934"/>
              <a:gd name="connsiteX25" fmla="*/ 738373 w 2314114"/>
              <a:gd name="connsiteY25" fmla="*/ 2624077 h 2842934"/>
              <a:gd name="connsiteX26" fmla="*/ 717207 w 2314114"/>
              <a:gd name="connsiteY26" fmla="*/ 2532355 h 2842934"/>
              <a:gd name="connsiteX27" fmla="*/ 787762 w 2314114"/>
              <a:gd name="connsiteY27" fmla="*/ 2532355 h 2842934"/>
              <a:gd name="connsiteX28" fmla="*/ 794818 w 2314114"/>
              <a:gd name="connsiteY28"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01624 w 2314142"/>
              <a:gd name="connsiteY15" fmla="*/ 2334799 h 2842934"/>
              <a:gd name="connsiteX16" fmla="*/ 1422790 w 2314142"/>
              <a:gd name="connsiteY16" fmla="*/ 2539411 h 2842934"/>
              <a:gd name="connsiteX17" fmla="*/ 1549790 w 2314142"/>
              <a:gd name="connsiteY17" fmla="*/ 2539411 h 2842934"/>
              <a:gd name="connsiteX18" fmla="*/ 1507457 w 2314142"/>
              <a:gd name="connsiteY18" fmla="*/ 2631133 h 2842934"/>
              <a:gd name="connsiteX19" fmla="*/ 1422790 w 2314142"/>
              <a:gd name="connsiteY19" fmla="*/ 2631133 h 2842934"/>
              <a:gd name="connsiteX20" fmla="*/ 1429846 w 2314142"/>
              <a:gd name="connsiteY20" fmla="*/ 2736966 h 2842934"/>
              <a:gd name="connsiteX21" fmla="*/ 1352235 w 2314142"/>
              <a:gd name="connsiteY21" fmla="*/ 2793411 h 2842934"/>
              <a:gd name="connsiteX22" fmla="*/ 1119401 w 2314142"/>
              <a:gd name="connsiteY22" fmla="*/ 2842799 h 2842934"/>
              <a:gd name="connsiteX23" fmla="*/ 858346 w 2314142"/>
              <a:gd name="connsiteY23" fmla="*/ 2800466 h 2842934"/>
              <a:gd name="connsiteX24" fmla="*/ 773679 w 2314142"/>
              <a:gd name="connsiteY24" fmla="*/ 2617022 h 2842934"/>
              <a:gd name="connsiteX25" fmla="*/ 738401 w 2314142"/>
              <a:gd name="connsiteY25" fmla="*/ 2624077 h 2842934"/>
              <a:gd name="connsiteX26" fmla="*/ 717235 w 2314142"/>
              <a:gd name="connsiteY26" fmla="*/ 2532355 h 2842934"/>
              <a:gd name="connsiteX27" fmla="*/ 787790 w 2314142"/>
              <a:gd name="connsiteY27" fmla="*/ 2532355 h 2842934"/>
              <a:gd name="connsiteX28" fmla="*/ 794846 w 2314142"/>
              <a:gd name="connsiteY28"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581 w 2314142"/>
              <a:gd name="connsiteY15" fmla="*/ 2427007 h 2842934"/>
              <a:gd name="connsiteX16" fmla="*/ 1422790 w 2314142"/>
              <a:gd name="connsiteY16" fmla="*/ 2539411 h 2842934"/>
              <a:gd name="connsiteX17" fmla="*/ 1549790 w 2314142"/>
              <a:gd name="connsiteY17" fmla="*/ 2539411 h 2842934"/>
              <a:gd name="connsiteX18" fmla="*/ 1507457 w 2314142"/>
              <a:gd name="connsiteY18" fmla="*/ 2631133 h 2842934"/>
              <a:gd name="connsiteX19" fmla="*/ 1422790 w 2314142"/>
              <a:gd name="connsiteY19" fmla="*/ 2631133 h 2842934"/>
              <a:gd name="connsiteX20" fmla="*/ 1429846 w 2314142"/>
              <a:gd name="connsiteY20" fmla="*/ 2736966 h 2842934"/>
              <a:gd name="connsiteX21" fmla="*/ 1352235 w 2314142"/>
              <a:gd name="connsiteY21" fmla="*/ 2793411 h 2842934"/>
              <a:gd name="connsiteX22" fmla="*/ 1119401 w 2314142"/>
              <a:gd name="connsiteY22" fmla="*/ 2842799 h 2842934"/>
              <a:gd name="connsiteX23" fmla="*/ 858346 w 2314142"/>
              <a:gd name="connsiteY23" fmla="*/ 2800466 h 2842934"/>
              <a:gd name="connsiteX24" fmla="*/ 773679 w 2314142"/>
              <a:gd name="connsiteY24" fmla="*/ 2617022 h 2842934"/>
              <a:gd name="connsiteX25" fmla="*/ 738401 w 2314142"/>
              <a:gd name="connsiteY25" fmla="*/ 2624077 h 2842934"/>
              <a:gd name="connsiteX26" fmla="*/ 717235 w 2314142"/>
              <a:gd name="connsiteY26" fmla="*/ 2532355 h 2842934"/>
              <a:gd name="connsiteX27" fmla="*/ 787790 w 2314142"/>
              <a:gd name="connsiteY27" fmla="*/ 2532355 h 2842934"/>
              <a:gd name="connsiteX28" fmla="*/ 794846 w 2314142"/>
              <a:gd name="connsiteY28"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31133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31133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31133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31133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31133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7457 w 2314142"/>
              <a:gd name="connsiteY17" fmla="*/ 2601794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9790 w 2314142"/>
              <a:gd name="connsiteY16" fmla="*/ 2539411 h 2842934"/>
              <a:gd name="connsiteX17" fmla="*/ 1503265 w 2314142"/>
              <a:gd name="connsiteY17" fmla="*/ 2622750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495302 w 2314142"/>
              <a:gd name="connsiteY16" fmla="*/ 2531029 h 2842934"/>
              <a:gd name="connsiteX17" fmla="*/ 1503265 w 2314142"/>
              <a:gd name="connsiteY17" fmla="*/ 2622750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22790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31172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31172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934"/>
              <a:gd name="connsiteX1" fmla="*/ 415173 w 2314142"/>
              <a:gd name="connsiteY1" fmla="*/ 2092046 h 2842934"/>
              <a:gd name="connsiteX2" fmla="*/ 127432 w 2314142"/>
              <a:gd name="connsiteY2" fmla="*/ 1724040 h 2842934"/>
              <a:gd name="connsiteX3" fmla="*/ 223 w 2314142"/>
              <a:gd name="connsiteY3" fmla="*/ 1204163 h 2842934"/>
              <a:gd name="connsiteX4" fmla="*/ 106056 w 2314142"/>
              <a:gd name="connsiteY4" fmla="*/ 676955 h 2842934"/>
              <a:gd name="connsiteX5" fmla="*/ 420901 w 2314142"/>
              <a:gd name="connsiteY5" fmla="*/ 260466 h 2842934"/>
              <a:gd name="connsiteX6" fmla="*/ 943012 w 2314142"/>
              <a:gd name="connsiteY6" fmla="*/ 13522 h 2842934"/>
              <a:gd name="connsiteX7" fmla="*/ 1507457 w 2314142"/>
              <a:gd name="connsiteY7" fmla="*/ 55855 h 2842934"/>
              <a:gd name="connsiteX8" fmla="*/ 1902568 w 2314142"/>
              <a:gd name="connsiteY8" fmla="*/ 253411 h 2842934"/>
              <a:gd name="connsiteX9" fmla="*/ 2163624 w 2314142"/>
              <a:gd name="connsiteY9" fmla="*/ 549744 h 2842934"/>
              <a:gd name="connsiteX10" fmla="*/ 2304735 w 2314142"/>
              <a:gd name="connsiteY10" fmla="*/ 923688 h 2842934"/>
              <a:gd name="connsiteX11" fmla="*/ 2276512 w 2314142"/>
              <a:gd name="connsiteY11" fmla="*/ 1424633 h 2842934"/>
              <a:gd name="connsiteX12" fmla="*/ 2078957 w 2314142"/>
              <a:gd name="connsiteY12" fmla="*/ 1862077 h 2842934"/>
              <a:gd name="connsiteX13" fmla="*/ 1789679 w 2314142"/>
              <a:gd name="connsiteY13" fmla="*/ 2179577 h 2842934"/>
              <a:gd name="connsiteX14" fmla="*/ 1436901 w 2314142"/>
              <a:gd name="connsiteY14" fmla="*/ 2327744 h 2842934"/>
              <a:gd name="connsiteX15" fmla="*/ 1422790 w 2314142"/>
              <a:gd name="connsiteY15" fmla="*/ 2539411 h 2842934"/>
              <a:gd name="connsiteX16" fmla="*/ 1541407 w 2314142"/>
              <a:gd name="connsiteY16" fmla="*/ 2547794 h 2842934"/>
              <a:gd name="connsiteX17" fmla="*/ 1503265 w 2314142"/>
              <a:gd name="connsiteY17" fmla="*/ 2622750 h 2842934"/>
              <a:gd name="connsiteX18" fmla="*/ 1431172 w 2314142"/>
              <a:gd name="connsiteY18" fmla="*/ 2631133 h 2842934"/>
              <a:gd name="connsiteX19" fmla="*/ 1429846 w 2314142"/>
              <a:gd name="connsiteY19" fmla="*/ 2736966 h 2842934"/>
              <a:gd name="connsiteX20" fmla="*/ 1352235 w 2314142"/>
              <a:gd name="connsiteY20" fmla="*/ 2793411 h 2842934"/>
              <a:gd name="connsiteX21" fmla="*/ 1119401 w 2314142"/>
              <a:gd name="connsiteY21" fmla="*/ 2842799 h 2842934"/>
              <a:gd name="connsiteX22" fmla="*/ 858346 w 2314142"/>
              <a:gd name="connsiteY22" fmla="*/ 2800466 h 2842934"/>
              <a:gd name="connsiteX23" fmla="*/ 773679 w 2314142"/>
              <a:gd name="connsiteY23" fmla="*/ 2617022 h 2842934"/>
              <a:gd name="connsiteX24" fmla="*/ 738401 w 2314142"/>
              <a:gd name="connsiteY24" fmla="*/ 2624077 h 2842934"/>
              <a:gd name="connsiteX25" fmla="*/ 717235 w 2314142"/>
              <a:gd name="connsiteY25" fmla="*/ 2532355 h 2842934"/>
              <a:gd name="connsiteX26" fmla="*/ 787790 w 2314142"/>
              <a:gd name="connsiteY26" fmla="*/ 2532355 h 2842934"/>
              <a:gd name="connsiteX27" fmla="*/ 794846 w 2314142"/>
              <a:gd name="connsiteY27" fmla="*/ 2313633 h 2842934"/>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73679 w 2314142"/>
              <a:gd name="connsiteY23" fmla="*/ 2617022 h 2842800"/>
              <a:gd name="connsiteX24" fmla="*/ 738401 w 2314142"/>
              <a:gd name="connsiteY24" fmla="*/ 2624077 h 2842800"/>
              <a:gd name="connsiteX25" fmla="*/ 717235 w 2314142"/>
              <a:gd name="connsiteY25" fmla="*/ 2532355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823976 w 2314142"/>
              <a:gd name="connsiteY23" fmla="*/ 2617022 h 2842800"/>
              <a:gd name="connsiteX24" fmla="*/ 738401 w 2314142"/>
              <a:gd name="connsiteY24" fmla="*/ 2624077 h 2842800"/>
              <a:gd name="connsiteX25" fmla="*/ 717235 w 2314142"/>
              <a:gd name="connsiteY25" fmla="*/ 2532355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8401 w 2314142"/>
              <a:gd name="connsiteY24" fmla="*/ 2624077 h 2842800"/>
              <a:gd name="connsiteX25" fmla="*/ 717235 w 2314142"/>
              <a:gd name="connsiteY25" fmla="*/ 2532355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0019 w 2314142"/>
              <a:gd name="connsiteY24" fmla="*/ 2636651 h 2842800"/>
              <a:gd name="connsiteX25" fmla="*/ 717235 w 2314142"/>
              <a:gd name="connsiteY25" fmla="*/ 2532355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0019 w 2314142"/>
              <a:gd name="connsiteY24" fmla="*/ 2636651 h 2842800"/>
              <a:gd name="connsiteX25" fmla="*/ 717235 w 2314142"/>
              <a:gd name="connsiteY25" fmla="*/ 2532355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0019 w 2314142"/>
              <a:gd name="connsiteY24" fmla="*/ 2636651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0019 w 2314142"/>
              <a:gd name="connsiteY24" fmla="*/ 2636651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58346 w 2314142"/>
              <a:gd name="connsiteY22" fmla="*/ 2800466 h 2842800"/>
              <a:gd name="connsiteX23" fmla="*/ 786254 w 2314142"/>
              <a:gd name="connsiteY23" fmla="*/ 2646361 h 2842800"/>
              <a:gd name="connsiteX24" fmla="*/ 730019 w 2314142"/>
              <a:gd name="connsiteY24" fmla="*/ 2636651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30019 w 2314142"/>
              <a:gd name="connsiteY24" fmla="*/ 2636651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09062 w 2314142"/>
              <a:gd name="connsiteY24" fmla="*/ 2636651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 name="connsiteX0" fmla="*/ 794846 w 2314142"/>
              <a:gd name="connsiteY0" fmla="*/ 2313633 h 2842800"/>
              <a:gd name="connsiteX1" fmla="*/ 415173 w 2314142"/>
              <a:gd name="connsiteY1" fmla="*/ 2092046 h 2842800"/>
              <a:gd name="connsiteX2" fmla="*/ 127432 w 2314142"/>
              <a:gd name="connsiteY2" fmla="*/ 1724040 h 2842800"/>
              <a:gd name="connsiteX3" fmla="*/ 223 w 2314142"/>
              <a:gd name="connsiteY3" fmla="*/ 1204163 h 2842800"/>
              <a:gd name="connsiteX4" fmla="*/ 106056 w 2314142"/>
              <a:gd name="connsiteY4" fmla="*/ 676955 h 2842800"/>
              <a:gd name="connsiteX5" fmla="*/ 420901 w 2314142"/>
              <a:gd name="connsiteY5" fmla="*/ 260466 h 2842800"/>
              <a:gd name="connsiteX6" fmla="*/ 943012 w 2314142"/>
              <a:gd name="connsiteY6" fmla="*/ 13522 h 2842800"/>
              <a:gd name="connsiteX7" fmla="*/ 1507457 w 2314142"/>
              <a:gd name="connsiteY7" fmla="*/ 55855 h 2842800"/>
              <a:gd name="connsiteX8" fmla="*/ 1902568 w 2314142"/>
              <a:gd name="connsiteY8" fmla="*/ 253411 h 2842800"/>
              <a:gd name="connsiteX9" fmla="*/ 2163624 w 2314142"/>
              <a:gd name="connsiteY9" fmla="*/ 549744 h 2842800"/>
              <a:gd name="connsiteX10" fmla="*/ 2304735 w 2314142"/>
              <a:gd name="connsiteY10" fmla="*/ 923688 h 2842800"/>
              <a:gd name="connsiteX11" fmla="*/ 2276512 w 2314142"/>
              <a:gd name="connsiteY11" fmla="*/ 1424633 h 2842800"/>
              <a:gd name="connsiteX12" fmla="*/ 2078957 w 2314142"/>
              <a:gd name="connsiteY12" fmla="*/ 1862077 h 2842800"/>
              <a:gd name="connsiteX13" fmla="*/ 1789679 w 2314142"/>
              <a:gd name="connsiteY13" fmla="*/ 2179577 h 2842800"/>
              <a:gd name="connsiteX14" fmla="*/ 1436901 w 2314142"/>
              <a:gd name="connsiteY14" fmla="*/ 2327744 h 2842800"/>
              <a:gd name="connsiteX15" fmla="*/ 1422790 w 2314142"/>
              <a:gd name="connsiteY15" fmla="*/ 2539411 h 2842800"/>
              <a:gd name="connsiteX16" fmla="*/ 1541407 w 2314142"/>
              <a:gd name="connsiteY16" fmla="*/ 2547794 h 2842800"/>
              <a:gd name="connsiteX17" fmla="*/ 1503265 w 2314142"/>
              <a:gd name="connsiteY17" fmla="*/ 2622750 h 2842800"/>
              <a:gd name="connsiteX18" fmla="*/ 1431172 w 2314142"/>
              <a:gd name="connsiteY18" fmla="*/ 2631133 h 2842800"/>
              <a:gd name="connsiteX19" fmla="*/ 1429846 w 2314142"/>
              <a:gd name="connsiteY19" fmla="*/ 2736966 h 2842800"/>
              <a:gd name="connsiteX20" fmla="*/ 1364809 w 2314142"/>
              <a:gd name="connsiteY20" fmla="*/ 2801794 h 2842800"/>
              <a:gd name="connsiteX21" fmla="*/ 1119401 w 2314142"/>
              <a:gd name="connsiteY21" fmla="*/ 2842799 h 2842800"/>
              <a:gd name="connsiteX22" fmla="*/ 837389 w 2314142"/>
              <a:gd name="connsiteY22" fmla="*/ 2800466 h 2842800"/>
              <a:gd name="connsiteX23" fmla="*/ 786254 w 2314142"/>
              <a:gd name="connsiteY23" fmla="*/ 2646361 h 2842800"/>
              <a:gd name="connsiteX24" fmla="*/ 725827 w 2314142"/>
              <a:gd name="connsiteY24" fmla="*/ 2632460 h 2842800"/>
              <a:gd name="connsiteX25" fmla="*/ 721427 w 2314142"/>
              <a:gd name="connsiteY25" fmla="*/ 2549120 h 2842800"/>
              <a:gd name="connsiteX26" fmla="*/ 787790 w 2314142"/>
              <a:gd name="connsiteY26" fmla="*/ 2532355 h 2842800"/>
              <a:gd name="connsiteX27" fmla="*/ 794846 w 2314142"/>
              <a:gd name="connsiteY27" fmla="*/ 2313633 h 28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314142" h="2842800">
                <a:moveTo>
                  <a:pt x="794846" y="2313633"/>
                </a:moveTo>
                <a:cubicBezTo>
                  <a:pt x="697815" y="2264698"/>
                  <a:pt x="526409" y="2190311"/>
                  <a:pt x="415173" y="2092046"/>
                </a:cubicBezTo>
                <a:cubicBezTo>
                  <a:pt x="303937" y="1993781"/>
                  <a:pt x="196590" y="1872020"/>
                  <a:pt x="127432" y="1724040"/>
                </a:cubicBezTo>
                <a:cubicBezTo>
                  <a:pt x="58274" y="1576060"/>
                  <a:pt x="3786" y="1378677"/>
                  <a:pt x="223" y="1204163"/>
                </a:cubicBezTo>
                <a:cubicBezTo>
                  <a:pt x="-3340" y="1029649"/>
                  <a:pt x="35943" y="834238"/>
                  <a:pt x="106056" y="676955"/>
                </a:cubicBezTo>
                <a:cubicBezTo>
                  <a:pt x="176169" y="519672"/>
                  <a:pt x="281408" y="371038"/>
                  <a:pt x="420901" y="260466"/>
                </a:cubicBezTo>
                <a:cubicBezTo>
                  <a:pt x="560394" y="149894"/>
                  <a:pt x="761919" y="47624"/>
                  <a:pt x="943012" y="13522"/>
                </a:cubicBezTo>
                <a:cubicBezTo>
                  <a:pt x="1124105" y="-20580"/>
                  <a:pt x="1347531" y="15874"/>
                  <a:pt x="1507457" y="55855"/>
                </a:cubicBezTo>
                <a:cubicBezTo>
                  <a:pt x="1667383" y="95836"/>
                  <a:pt x="1793207" y="171096"/>
                  <a:pt x="1902568" y="253411"/>
                </a:cubicBezTo>
                <a:cubicBezTo>
                  <a:pt x="2011929" y="335726"/>
                  <a:pt x="2096596" y="438031"/>
                  <a:pt x="2163624" y="549744"/>
                </a:cubicBezTo>
                <a:cubicBezTo>
                  <a:pt x="2230652" y="661457"/>
                  <a:pt x="2285920" y="777873"/>
                  <a:pt x="2304735" y="923688"/>
                </a:cubicBezTo>
                <a:cubicBezTo>
                  <a:pt x="2323550" y="1069503"/>
                  <a:pt x="2314142" y="1268235"/>
                  <a:pt x="2276512" y="1424633"/>
                </a:cubicBezTo>
                <a:cubicBezTo>
                  <a:pt x="2238882" y="1581031"/>
                  <a:pt x="2160096" y="1736253"/>
                  <a:pt x="2078957" y="1862077"/>
                </a:cubicBezTo>
                <a:cubicBezTo>
                  <a:pt x="1997818" y="1987901"/>
                  <a:pt x="1896688" y="2101966"/>
                  <a:pt x="1789679" y="2179577"/>
                </a:cubicBezTo>
                <a:cubicBezTo>
                  <a:pt x="1682670" y="2257188"/>
                  <a:pt x="1519006" y="2292920"/>
                  <a:pt x="1436901" y="2327744"/>
                </a:cubicBezTo>
                <a:cubicBezTo>
                  <a:pt x="1438624" y="2425438"/>
                  <a:pt x="1424932" y="2453837"/>
                  <a:pt x="1422790" y="2539411"/>
                </a:cubicBezTo>
                <a:cubicBezTo>
                  <a:pt x="1500284" y="2536967"/>
                  <a:pt x="1507038" y="2542287"/>
                  <a:pt x="1541407" y="2547794"/>
                </a:cubicBezTo>
                <a:cubicBezTo>
                  <a:pt x="1525481" y="2586832"/>
                  <a:pt x="1521637" y="2608860"/>
                  <a:pt x="1503265" y="2622750"/>
                </a:cubicBezTo>
                <a:cubicBezTo>
                  <a:pt x="1484893" y="2636640"/>
                  <a:pt x="1472748" y="2624670"/>
                  <a:pt x="1431172" y="2631133"/>
                </a:cubicBezTo>
                <a:cubicBezTo>
                  <a:pt x="1427319" y="2671125"/>
                  <a:pt x="1440906" y="2708523"/>
                  <a:pt x="1429846" y="2736966"/>
                </a:cubicBezTo>
                <a:cubicBezTo>
                  <a:pt x="1418786" y="2765409"/>
                  <a:pt x="1416550" y="2784155"/>
                  <a:pt x="1364809" y="2801794"/>
                </a:cubicBezTo>
                <a:cubicBezTo>
                  <a:pt x="1313068" y="2819433"/>
                  <a:pt x="1207304" y="2843020"/>
                  <a:pt x="1119401" y="2842799"/>
                </a:cubicBezTo>
                <a:cubicBezTo>
                  <a:pt x="1031498" y="2842578"/>
                  <a:pt x="892913" y="2833206"/>
                  <a:pt x="837389" y="2800466"/>
                </a:cubicBezTo>
                <a:cubicBezTo>
                  <a:pt x="781865" y="2767726"/>
                  <a:pt x="792148" y="2680712"/>
                  <a:pt x="786254" y="2646361"/>
                </a:cubicBezTo>
                <a:cubicBezTo>
                  <a:pt x="767660" y="2643760"/>
                  <a:pt x="767811" y="2632663"/>
                  <a:pt x="725827" y="2632460"/>
                </a:cubicBezTo>
                <a:cubicBezTo>
                  <a:pt x="726898" y="2592503"/>
                  <a:pt x="729962" y="2585363"/>
                  <a:pt x="721427" y="2549120"/>
                </a:cubicBezTo>
                <a:cubicBezTo>
                  <a:pt x="767380" y="2546407"/>
                  <a:pt x="775554" y="2571603"/>
                  <a:pt x="787790" y="2532355"/>
                </a:cubicBezTo>
                <a:cubicBezTo>
                  <a:pt x="800026" y="2493107"/>
                  <a:pt x="795476" y="2425437"/>
                  <a:pt x="794846" y="2313633"/>
                </a:cubicBezTo>
                <a:close/>
              </a:path>
            </a:pathLst>
          </a:custGeom>
          <a:blipFill rotWithShape="1">
            <a:blip r:embed="rId3" cstate="prin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en-GB" dirty="0">
              <a:solidFill>
                <a:prstClr val="white"/>
              </a:solidFill>
            </a:endParaRPr>
          </a:p>
        </p:txBody>
      </p:sp>
      <p:sp>
        <p:nvSpPr>
          <p:cNvPr id="4" name="Title 1"/>
          <p:cNvSpPr txBox="1">
            <a:spLocks/>
          </p:cNvSpPr>
          <p:nvPr/>
        </p:nvSpPr>
        <p:spPr>
          <a:xfrm>
            <a:off x="4737894" y="2081213"/>
            <a:ext cx="2716213" cy="1946275"/>
          </a:xfrm>
          <a:prstGeom prst="rect">
            <a:avLst/>
          </a:prstGeom>
        </p:spPr>
        <p:txBody>
          <a:bodyPr lIns="0" tIns="0" rIns="0" bIns="0" anchor="ctr"/>
          <a:lstStyle>
            <a:lvl1pPr algn="ctr">
              <a:defRPr sz="3200" b="1" cap="all">
                <a:solidFill>
                  <a:srgbClr val="FFFFFF"/>
                </a:solidFill>
              </a:defRPr>
            </a:lvl1pPr>
          </a:lstStyle>
          <a:p>
            <a:pPr>
              <a:defRPr/>
            </a:pPr>
            <a:endParaRPr lang="en-GB" dirty="0">
              <a:latin typeface="Calibri"/>
            </a:endParaRPr>
          </a:p>
        </p:txBody>
      </p:sp>
      <p:sp>
        <p:nvSpPr>
          <p:cNvPr id="7" name="Title 1"/>
          <p:cNvSpPr txBox="1">
            <a:spLocks/>
          </p:cNvSpPr>
          <p:nvPr/>
        </p:nvSpPr>
        <p:spPr>
          <a:xfrm>
            <a:off x="4776791" y="1709741"/>
            <a:ext cx="2716213" cy="1946275"/>
          </a:xfrm>
          <a:prstGeom prst="rect">
            <a:avLst/>
          </a:prstGeom>
        </p:spPr>
        <p:txBody>
          <a:bodyPr lIns="0" tIns="0" rIns="0" bIns="0" anchor="ctr"/>
          <a:lstStyle>
            <a:lvl1pPr algn="ctr">
              <a:defRPr sz="3200" b="1" cap="all">
                <a:solidFill>
                  <a:srgbClr val="FFFFFF"/>
                </a:solidFill>
              </a:defRPr>
            </a:lvl1pPr>
          </a:lstStyle>
          <a:p>
            <a:pPr>
              <a:defRPr/>
            </a:pPr>
            <a:r>
              <a:rPr lang="en-GB" sz="3600" dirty="0">
                <a:latin typeface="+mj-lt"/>
                <a:ea typeface="+mj-ea"/>
                <a:cs typeface="+mj-cs"/>
              </a:rPr>
              <a:t>Questions ?</a:t>
            </a:r>
          </a:p>
          <a:p>
            <a:pPr>
              <a:defRPr/>
            </a:pPr>
            <a:r>
              <a:rPr lang="en-GB" sz="3600" dirty="0">
                <a:latin typeface="+mj-lt"/>
                <a:ea typeface="+mj-ea"/>
                <a:cs typeface="+mj-cs"/>
              </a:rPr>
              <a:t>NOW OR later</a:t>
            </a:r>
          </a:p>
        </p:txBody>
      </p:sp>
    </p:spTree>
    <p:extLst>
      <p:ext uri="{BB962C8B-B14F-4D97-AF65-F5344CB8AC3E}">
        <p14:creationId xmlns:p14="http://schemas.microsoft.com/office/powerpoint/2010/main" val="3884591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D617E6E7-AEDF-4E51-A5FD-365795E40C90}"/>
              </a:ext>
            </a:extLst>
          </p:cNvPr>
          <p:cNvSpPr txBox="1"/>
          <p:nvPr/>
        </p:nvSpPr>
        <p:spPr>
          <a:xfrm>
            <a:off x="1869588" y="1197620"/>
            <a:ext cx="7992888" cy="4462760"/>
          </a:xfrm>
          <a:prstGeom prst="rect">
            <a:avLst/>
          </a:prstGeom>
          <a:solidFill>
            <a:srgbClr val="5AA2AE">
              <a:lumMod val="20000"/>
              <a:lumOff val="80000"/>
            </a:srgbClr>
          </a:solidFill>
          <a:ln>
            <a:solidFill>
              <a:sysClr val="windowText" lastClr="000000"/>
            </a:solidFill>
          </a:ln>
          <a:effectLst>
            <a:outerShdw blurRad="50800" dist="38100" dir="2700000" algn="tl" rotWithShape="0">
              <a:prstClr val="black">
                <a:alpha val="40000"/>
              </a:prstClr>
            </a:outerShdw>
          </a:effectLst>
        </p:spPr>
        <p:txBody>
          <a:bodyPr wrap="square" rtlCol="0">
            <a:spAutoFit/>
          </a:bodyPr>
          <a:lstStyle/>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Clinically Driven </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all development is driven by real clinical and/or social-care use-cases. Ensuring that technology serves the real needs of citizens and staff</a:t>
            </a:r>
          </a:p>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Agile</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 we work incrementally, proving capability at each step, and adapting based on what we learn</a:t>
            </a:r>
          </a:p>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Open</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 our approach is based on open standards and open-source software</a:t>
            </a:r>
          </a:p>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Flexible</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 Data is assembled as needed – either for direct patient care, or for agreed Population Health Management / Research use cases</a:t>
            </a:r>
          </a:p>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Reuse</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 we build on what we’ve got – joining together existing investments into a region-wide fabric for information sharing</a:t>
            </a:r>
          </a:p>
          <a:p>
            <a:pPr marL="285750" marR="0" lvl="0" indent="-285750" defTabSz="91440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Locally Led </a:t>
            </a:r>
            <a:r>
              <a:rPr kumimoji="0" lang="en-GB" sz="1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We want to build a real community in our region – working together to develop solutions and improve care</a:t>
            </a:r>
          </a:p>
        </p:txBody>
      </p:sp>
      <p:sp>
        <p:nvSpPr>
          <p:cNvPr id="8" name="TextBox 7">
            <a:extLst>
              <a:ext uri="{FF2B5EF4-FFF2-40B4-BE49-F238E27FC236}">
                <a16:creationId xmlns:a16="http://schemas.microsoft.com/office/drawing/2014/main" xmlns="" id="{58B0B0EE-DE19-4727-830C-4CC964DABE39}"/>
              </a:ext>
            </a:extLst>
          </p:cNvPr>
          <p:cNvSpPr txBox="1"/>
          <p:nvPr/>
        </p:nvSpPr>
        <p:spPr>
          <a:xfrm>
            <a:off x="2225963" y="252106"/>
            <a:ext cx="7426037" cy="400110"/>
          </a:xfrm>
          <a:prstGeom prst="rect">
            <a:avLst/>
          </a:prstGeom>
          <a:noFill/>
        </p:spPr>
        <p:txBody>
          <a:bodyPr wrap="square" rtlCol="0">
            <a:spAutoFit/>
          </a:bodyPr>
          <a:lstStyle/>
          <a:p>
            <a:pPr algn="ctr"/>
            <a:r>
              <a:rPr lang="en-GB" sz="2000" u="sng" dirty="0"/>
              <a:t>Our Principles</a:t>
            </a:r>
          </a:p>
        </p:txBody>
      </p:sp>
    </p:spTree>
    <p:extLst>
      <p:ext uri="{BB962C8B-B14F-4D97-AF65-F5344CB8AC3E}">
        <p14:creationId xmlns:p14="http://schemas.microsoft.com/office/powerpoint/2010/main" val="35677119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4CB89FC4-AE42-4E3A-BBA9-BC77CD3AE3A5" descr="4CB89FC4-AE42-4E3A-BBA9-BC77CD3AE3A5">
            <a:extLst>
              <a:ext uri="{FF2B5EF4-FFF2-40B4-BE49-F238E27FC236}">
                <a16:creationId xmlns:a16="http://schemas.microsoft.com/office/drawing/2014/main" xmlns="" id="{D7D94F54-9915-4987-8AA3-74E7337606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3406" y="287138"/>
            <a:ext cx="9274605" cy="6555600"/>
          </a:xfrm>
          <a:prstGeom prst="rect">
            <a:avLst/>
          </a:prstGeom>
          <a:solidFill>
            <a:schemeClr val="accent2">
              <a:alpha val="40000"/>
            </a:schemeClr>
          </a:solidFill>
          <a:ln>
            <a:noFill/>
          </a:ln>
          <a:extLst/>
        </p:spPr>
      </p:pic>
      <p:sp>
        <p:nvSpPr>
          <p:cNvPr id="3" name="Rectangle: Rounded Corners 2">
            <a:extLst>
              <a:ext uri="{FF2B5EF4-FFF2-40B4-BE49-F238E27FC236}">
                <a16:creationId xmlns:a16="http://schemas.microsoft.com/office/drawing/2014/main" xmlns="" id="{5693A6F1-4631-4CC8-9648-FB247399537F}"/>
              </a:ext>
            </a:extLst>
          </p:cNvPr>
          <p:cNvSpPr/>
          <p:nvPr/>
        </p:nvSpPr>
        <p:spPr>
          <a:xfrm>
            <a:off x="3867149" y="287138"/>
            <a:ext cx="4162425" cy="2437018"/>
          </a:xfrm>
          <a:prstGeom prst="roundRect">
            <a:avLst>
              <a:gd name="adj" fmla="val 10804"/>
            </a:avLst>
          </a:prstGeom>
          <a:solidFill>
            <a:schemeClr val="accent2">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Rounded Corners 3">
            <a:extLst>
              <a:ext uri="{FF2B5EF4-FFF2-40B4-BE49-F238E27FC236}">
                <a16:creationId xmlns:a16="http://schemas.microsoft.com/office/drawing/2014/main" xmlns="" id="{CE3E239B-E73F-437C-BD29-8EA5CACF538D}"/>
              </a:ext>
            </a:extLst>
          </p:cNvPr>
          <p:cNvSpPr/>
          <p:nvPr/>
        </p:nvSpPr>
        <p:spPr>
          <a:xfrm>
            <a:off x="3990974" y="2724156"/>
            <a:ext cx="1971675" cy="1552574"/>
          </a:xfrm>
          <a:prstGeom prst="roundRect">
            <a:avLst/>
          </a:prstGeom>
          <a:solidFill>
            <a:schemeClr val="accent2">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Rounded Corners 7">
            <a:extLst>
              <a:ext uri="{FF2B5EF4-FFF2-40B4-BE49-F238E27FC236}">
                <a16:creationId xmlns:a16="http://schemas.microsoft.com/office/drawing/2014/main" xmlns="" id="{C2D84CCD-4D41-43FC-8ECF-455B1B1A4130}"/>
              </a:ext>
            </a:extLst>
          </p:cNvPr>
          <p:cNvSpPr/>
          <p:nvPr/>
        </p:nvSpPr>
        <p:spPr>
          <a:xfrm>
            <a:off x="3114675" y="2724156"/>
            <a:ext cx="876299" cy="1552574"/>
          </a:xfrm>
          <a:prstGeom prst="roundRect">
            <a:avLst/>
          </a:prstGeom>
          <a:solidFill>
            <a:schemeClr val="accent6">
              <a:lumMod val="40000"/>
              <a:lumOff val="60000"/>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xmlns="" id="{94FF33AB-D51D-4F07-9B1D-BE1B0DE7634A}"/>
              </a:ext>
            </a:extLst>
          </p:cNvPr>
          <p:cNvSpPr/>
          <p:nvPr/>
        </p:nvSpPr>
        <p:spPr>
          <a:xfrm>
            <a:off x="5962649" y="3609981"/>
            <a:ext cx="781051" cy="447675"/>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Right 9">
            <a:extLst>
              <a:ext uri="{FF2B5EF4-FFF2-40B4-BE49-F238E27FC236}">
                <a16:creationId xmlns:a16="http://schemas.microsoft.com/office/drawing/2014/main" xmlns="" id="{55D19393-ACF2-4B6A-BB0D-381369C07D8B}"/>
              </a:ext>
            </a:extLst>
          </p:cNvPr>
          <p:cNvSpPr/>
          <p:nvPr/>
        </p:nvSpPr>
        <p:spPr>
          <a:xfrm rot="16200000">
            <a:off x="3186111" y="2314581"/>
            <a:ext cx="781051" cy="447675"/>
          </a:xfrm>
          <a:prstGeom prst="righ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Right 10">
            <a:extLst>
              <a:ext uri="{FF2B5EF4-FFF2-40B4-BE49-F238E27FC236}">
                <a16:creationId xmlns:a16="http://schemas.microsoft.com/office/drawing/2014/main" xmlns="" id="{9F3A0B5C-4C37-44DA-8A20-6149DE8F62B6}"/>
              </a:ext>
            </a:extLst>
          </p:cNvPr>
          <p:cNvSpPr/>
          <p:nvPr/>
        </p:nvSpPr>
        <p:spPr>
          <a:xfrm rot="16200000">
            <a:off x="7319961" y="485781"/>
            <a:ext cx="781051" cy="447675"/>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Rounded Corners 11">
            <a:extLst>
              <a:ext uri="{FF2B5EF4-FFF2-40B4-BE49-F238E27FC236}">
                <a16:creationId xmlns:a16="http://schemas.microsoft.com/office/drawing/2014/main" xmlns="" id="{573CBBAA-03C0-47CE-933E-97CA8FC7C510}"/>
              </a:ext>
            </a:extLst>
          </p:cNvPr>
          <p:cNvSpPr/>
          <p:nvPr/>
        </p:nvSpPr>
        <p:spPr>
          <a:xfrm>
            <a:off x="3014777" y="4384886"/>
            <a:ext cx="5014797" cy="2111169"/>
          </a:xfrm>
          <a:prstGeom prst="roundRect">
            <a:avLst/>
          </a:prstGeom>
          <a:solidFill>
            <a:schemeClr val="accent4">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xmlns="" id="{20614ECB-0543-4CD9-ABA2-6754E9E0FB25}"/>
              </a:ext>
            </a:extLst>
          </p:cNvPr>
          <p:cNvSpPr/>
          <p:nvPr/>
        </p:nvSpPr>
        <p:spPr>
          <a:xfrm>
            <a:off x="4676774" y="2447931"/>
            <a:ext cx="552452" cy="51435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1a</a:t>
            </a:r>
          </a:p>
        </p:txBody>
      </p:sp>
      <p:sp>
        <p:nvSpPr>
          <p:cNvPr id="14" name="Rectangle 13">
            <a:extLst>
              <a:ext uri="{FF2B5EF4-FFF2-40B4-BE49-F238E27FC236}">
                <a16:creationId xmlns:a16="http://schemas.microsoft.com/office/drawing/2014/main" xmlns="" id="{D84FB3DB-742B-4A26-BD87-0F7DC8199B69}"/>
              </a:ext>
            </a:extLst>
          </p:cNvPr>
          <p:cNvSpPr/>
          <p:nvPr/>
        </p:nvSpPr>
        <p:spPr>
          <a:xfrm>
            <a:off x="6743701" y="3576643"/>
            <a:ext cx="476250" cy="51435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1b</a:t>
            </a:r>
          </a:p>
        </p:txBody>
      </p:sp>
      <p:sp>
        <p:nvSpPr>
          <p:cNvPr id="15" name="Rectangle 14">
            <a:extLst>
              <a:ext uri="{FF2B5EF4-FFF2-40B4-BE49-F238E27FC236}">
                <a16:creationId xmlns:a16="http://schemas.microsoft.com/office/drawing/2014/main" xmlns="" id="{17CFAD6E-248B-484A-BD96-AC64B4A5D3EF}"/>
              </a:ext>
            </a:extLst>
          </p:cNvPr>
          <p:cNvSpPr/>
          <p:nvPr/>
        </p:nvSpPr>
        <p:spPr>
          <a:xfrm>
            <a:off x="7472361" y="951125"/>
            <a:ext cx="476250" cy="514350"/>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1b</a:t>
            </a:r>
          </a:p>
        </p:txBody>
      </p:sp>
      <p:sp>
        <p:nvSpPr>
          <p:cNvPr id="16" name="Rectangle 15">
            <a:extLst>
              <a:ext uri="{FF2B5EF4-FFF2-40B4-BE49-F238E27FC236}">
                <a16:creationId xmlns:a16="http://schemas.microsoft.com/office/drawing/2014/main" xmlns="" id="{83557057-038D-496B-A0E2-4694089ADEAC}"/>
              </a:ext>
            </a:extLst>
          </p:cNvPr>
          <p:cNvSpPr/>
          <p:nvPr/>
        </p:nvSpPr>
        <p:spPr>
          <a:xfrm>
            <a:off x="3276599" y="3640447"/>
            <a:ext cx="552452" cy="51435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2a</a:t>
            </a:r>
          </a:p>
        </p:txBody>
      </p:sp>
      <p:sp>
        <p:nvSpPr>
          <p:cNvPr id="17" name="Rectangle 16">
            <a:extLst>
              <a:ext uri="{FF2B5EF4-FFF2-40B4-BE49-F238E27FC236}">
                <a16:creationId xmlns:a16="http://schemas.microsoft.com/office/drawing/2014/main" xmlns="" id="{6693B991-8A7A-4863-89C8-8E228FB5EE02}"/>
              </a:ext>
            </a:extLst>
          </p:cNvPr>
          <p:cNvSpPr/>
          <p:nvPr/>
        </p:nvSpPr>
        <p:spPr>
          <a:xfrm>
            <a:off x="3276599" y="1627091"/>
            <a:ext cx="552452" cy="51435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2b</a:t>
            </a:r>
          </a:p>
        </p:txBody>
      </p:sp>
      <p:sp>
        <p:nvSpPr>
          <p:cNvPr id="20" name="Rectangle 19">
            <a:extLst>
              <a:ext uri="{FF2B5EF4-FFF2-40B4-BE49-F238E27FC236}">
                <a16:creationId xmlns:a16="http://schemas.microsoft.com/office/drawing/2014/main" xmlns="" id="{3F2241E1-5039-4605-9477-78093E1379D6}"/>
              </a:ext>
            </a:extLst>
          </p:cNvPr>
          <p:cNvSpPr/>
          <p:nvPr/>
        </p:nvSpPr>
        <p:spPr>
          <a:xfrm>
            <a:off x="2628898" y="5089737"/>
            <a:ext cx="552452" cy="51435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b="1" dirty="0">
                <a:solidFill>
                  <a:schemeClr val="tx1"/>
                </a:solidFill>
              </a:rPr>
              <a:t>3</a:t>
            </a:r>
          </a:p>
        </p:txBody>
      </p:sp>
      <p:sp>
        <p:nvSpPr>
          <p:cNvPr id="21" name="Rectangle: Rounded Corners 20">
            <a:extLst>
              <a:ext uri="{FF2B5EF4-FFF2-40B4-BE49-F238E27FC236}">
                <a16:creationId xmlns:a16="http://schemas.microsoft.com/office/drawing/2014/main" xmlns="" id="{CA26AF62-EAF1-4CED-A120-3F48C70E2BAA}"/>
              </a:ext>
            </a:extLst>
          </p:cNvPr>
          <p:cNvSpPr/>
          <p:nvPr/>
        </p:nvSpPr>
        <p:spPr>
          <a:xfrm>
            <a:off x="8276275" y="323873"/>
            <a:ext cx="3792698" cy="1702594"/>
          </a:xfrm>
          <a:prstGeom prst="roundRect">
            <a:avLst/>
          </a:prstGeom>
          <a:gradFill flip="none" rotWithShape="1">
            <a:gsLst>
              <a:gs pos="0">
                <a:schemeClr val="accent2">
                  <a:lumMod val="75000"/>
                </a:schemeClr>
              </a:gs>
              <a:gs pos="100000">
                <a:schemeClr val="accent2">
                  <a:lumMod val="40000"/>
                  <a:lumOff val="60000"/>
                </a:schemeClr>
              </a:gs>
            </a:gsLst>
            <a:lin ang="16200000" scaled="1"/>
            <a:tileRect/>
          </a:gradFill>
          <a:ln>
            <a:solidFill>
              <a:srgbClr val="FF0000"/>
            </a:solid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spcAft>
                <a:spcPts val="600"/>
              </a:spcAft>
            </a:pPr>
            <a:r>
              <a:rPr lang="en-GB" sz="1400" b="1" u="sng" dirty="0">
                <a:solidFill>
                  <a:schemeClr val="tx1"/>
                </a:solidFill>
              </a:rPr>
              <a:t>1a) System of Systems pilot</a:t>
            </a:r>
          </a:p>
          <a:p>
            <a:pPr marL="171450" indent="-171450">
              <a:buFont typeface="Arial" panose="020B0604020202020204" pitchFamily="34" charset="0"/>
              <a:buChar char="•"/>
            </a:pPr>
            <a:r>
              <a:rPr lang="en-GB" sz="1050" dirty="0">
                <a:solidFill>
                  <a:schemeClr val="tx1"/>
                </a:solidFill>
              </a:rPr>
              <a:t>Core messaging infrastructure developed</a:t>
            </a:r>
          </a:p>
          <a:p>
            <a:pPr marL="171450" indent="-171450">
              <a:buFont typeface="Arial" panose="020B0604020202020204" pitchFamily="34" charset="0"/>
              <a:buChar char="•"/>
            </a:pPr>
            <a:r>
              <a:rPr lang="en-GB" sz="1050" dirty="0">
                <a:solidFill>
                  <a:schemeClr val="tx1"/>
                </a:solidFill>
              </a:rPr>
              <a:t>Initial proving on a limited scale</a:t>
            </a:r>
          </a:p>
          <a:p>
            <a:pPr marL="171450" indent="-171450">
              <a:buFont typeface="Arial" panose="020B0604020202020204" pitchFamily="34" charset="0"/>
              <a:buChar char="•"/>
            </a:pPr>
            <a:r>
              <a:rPr lang="en-GB" sz="1050" dirty="0">
                <a:solidFill>
                  <a:schemeClr val="tx1"/>
                </a:solidFill>
              </a:rPr>
              <a:t>Rollout to initial subset of 6 organisations demonstrating Direct Care via real use-cases</a:t>
            </a:r>
          </a:p>
          <a:p>
            <a:pPr marL="171450" indent="-171450">
              <a:buFont typeface="Arial" panose="020B0604020202020204" pitchFamily="34" charset="0"/>
              <a:buChar char="•"/>
            </a:pPr>
            <a:r>
              <a:rPr lang="en-GB" sz="1050" dirty="0">
                <a:solidFill>
                  <a:schemeClr val="tx1"/>
                </a:solidFill>
              </a:rPr>
              <a:t>Temporary low-volume hosting for pilot</a:t>
            </a:r>
          </a:p>
          <a:p>
            <a:pPr marL="171450" indent="-171450">
              <a:buFont typeface="Arial" panose="020B0604020202020204" pitchFamily="34" charset="0"/>
              <a:buChar char="•"/>
            </a:pPr>
            <a:endParaRPr lang="en-GB" sz="1050" dirty="0">
              <a:solidFill>
                <a:schemeClr val="tx1"/>
              </a:solidFill>
            </a:endParaRPr>
          </a:p>
          <a:p>
            <a:pPr algn="ctr"/>
            <a:r>
              <a:rPr lang="en-GB" sz="1200" b="1" dirty="0">
                <a:solidFill>
                  <a:schemeClr val="tx1"/>
                </a:solidFill>
              </a:rPr>
              <a:t>STATUS: Completion Spring 2019</a:t>
            </a:r>
          </a:p>
        </p:txBody>
      </p:sp>
      <p:sp>
        <p:nvSpPr>
          <p:cNvPr id="22" name="Rectangle: Rounded Corners 21">
            <a:extLst>
              <a:ext uri="{FF2B5EF4-FFF2-40B4-BE49-F238E27FC236}">
                <a16:creationId xmlns:a16="http://schemas.microsoft.com/office/drawing/2014/main" xmlns="" id="{E714BB5A-4BA3-4406-8424-E2D750C14522}"/>
              </a:ext>
            </a:extLst>
          </p:cNvPr>
          <p:cNvSpPr/>
          <p:nvPr/>
        </p:nvSpPr>
        <p:spPr>
          <a:xfrm>
            <a:off x="8276276" y="2193482"/>
            <a:ext cx="3792698" cy="2283857"/>
          </a:xfrm>
          <a:prstGeom prst="roundRect">
            <a:avLst>
              <a:gd name="adj" fmla="val 11939"/>
            </a:avLst>
          </a:prstGeom>
          <a:gradFill flip="none" rotWithShape="1">
            <a:gsLst>
              <a:gs pos="0">
                <a:schemeClr val="accent2">
                  <a:lumMod val="75000"/>
                </a:schemeClr>
              </a:gs>
              <a:gs pos="100000">
                <a:schemeClr val="accent2">
                  <a:lumMod val="40000"/>
                  <a:lumOff val="60000"/>
                </a:schemeClr>
              </a:gs>
            </a:gsLst>
            <a:lin ang="16200000" scaled="1"/>
            <a:tileRect/>
          </a:gradFill>
          <a:ln>
            <a:solidFill>
              <a:srgbClr val="FF0000"/>
            </a:solid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square" bIns="0" rtlCol="0" anchor="t">
            <a:spAutoFit/>
          </a:bodyPr>
          <a:lstStyle/>
          <a:p>
            <a:pPr algn="ctr">
              <a:spcAft>
                <a:spcPts val="600"/>
              </a:spcAft>
            </a:pPr>
            <a:r>
              <a:rPr lang="en-GB" sz="1400" b="1" u="sng" dirty="0">
                <a:solidFill>
                  <a:schemeClr val="tx1"/>
                </a:solidFill>
              </a:rPr>
              <a:t>1b) System of Systems rollout</a:t>
            </a:r>
          </a:p>
          <a:p>
            <a:pPr marL="171450" indent="-171450">
              <a:buFont typeface="Arial" panose="020B0604020202020204" pitchFamily="34" charset="0"/>
              <a:buChar char="•"/>
            </a:pPr>
            <a:r>
              <a:rPr lang="en-GB" sz="1050" dirty="0">
                <a:solidFill>
                  <a:schemeClr val="tx1"/>
                </a:solidFill>
              </a:rPr>
              <a:t>Phased rollout to wider organisations, based on prioritised real-life use-cases</a:t>
            </a:r>
          </a:p>
          <a:p>
            <a:pPr marL="171450" indent="-171450">
              <a:buFont typeface="Arial" panose="020B0604020202020204" pitchFamily="34" charset="0"/>
              <a:buChar char="•"/>
            </a:pPr>
            <a:r>
              <a:rPr lang="en-GB" sz="1050" dirty="0">
                <a:solidFill>
                  <a:schemeClr val="tx1"/>
                </a:solidFill>
              </a:rPr>
              <a:t>Develop local organisation on-boarding and support package</a:t>
            </a:r>
          </a:p>
          <a:p>
            <a:pPr marL="171450" indent="-171450">
              <a:buFont typeface="Arial" panose="020B0604020202020204" pitchFamily="34" charset="0"/>
              <a:buChar char="•"/>
            </a:pPr>
            <a:r>
              <a:rPr lang="en-GB" sz="1050" dirty="0">
                <a:solidFill>
                  <a:schemeClr val="tx1"/>
                </a:solidFill>
              </a:rPr>
              <a:t>Further development of advanced messaging infrastructure features (including bulk extracts for PHM)</a:t>
            </a:r>
          </a:p>
          <a:p>
            <a:pPr marL="171450" indent="-171450">
              <a:buFont typeface="Arial" panose="020B0604020202020204" pitchFamily="34" charset="0"/>
              <a:buChar char="•"/>
            </a:pPr>
            <a:r>
              <a:rPr lang="en-GB" sz="1050" dirty="0">
                <a:solidFill>
                  <a:schemeClr val="tx1"/>
                </a:solidFill>
              </a:rPr>
              <a:t>Development of Care Planning use-cases</a:t>
            </a:r>
          </a:p>
          <a:p>
            <a:pPr marL="171450" indent="-171450">
              <a:buFont typeface="Arial" panose="020B0604020202020204" pitchFamily="34" charset="0"/>
              <a:buChar char="•"/>
            </a:pPr>
            <a:r>
              <a:rPr lang="en-GB" sz="1050" dirty="0">
                <a:solidFill>
                  <a:schemeClr val="tx1"/>
                </a:solidFill>
              </a:rPr>
              <a:t>Demonstration of LHCRE-LHCRE interop</a:t>
            </a:r>
          </a:p>
          <a:p>
            <a:pPr marL="171450" indent="-171450">
              <a:buFont typeface="Arial" panose="020B0604020202020204" pitchFamily="34" charset="0"/>
              <a:buChar char="•"/>
            </a:pPr>
            <a:r>
              <a:rPr lang="en-GB" sz="1050" dirty="0">
                <a:solidFill>
                  <a:schemeClr val="tx1"/>
                </a:solidFill>
              </a:rPr>
              <a:t>Rehosting on high-volume operational infrastructure</a:t>
            </a:r>
          </a:p>
          <a:p>
            <a:pPr marL="171450" indent="-171450">
              <a:buFont typeface="Arial" panose="020B0604020202020204" pitchFamily="34" charset="0"/>
              <a:buChar char="•"/>
            </a:pPr>
            <a:endParaRPr lang="en-GB" sz="1050" dirty="0">
              <a:solidFill>
                <a:schemeClr val="tx1"/>
              </a:solidFill>
            </a:endParaRPr>
          </a:p>
          <a:p>
            <a:pPr algn="ctr"/>
            <a:r>
              <a:rPr lang="en-GB" sz="1200" b="1" dirty="0">
                <a:solidFill>
                  <a:schemeClr val="tx1"/>
                </a:solidFill>
              </a:rPr>
              <a:t>STATUS: In Procurement</a:t>
            </a:r>
          </a:p>
        </p:txBody>
      </p:sp>
      <p:sp>
        <p:nvSpPr>
          <p:cNvPr id="23" name="Rectangle: Rounded Corners 22">
            <a:extLst>
              <a:ext uri="{FF2B5EF4-FFF2-40B4-BE49-F238E27FC236}">
                <a16:creationId xmlns:a16="http://schemas.microsoft.com/office/drawing/2014/main" xmlns="" id="{884E1830-4F3C-4F8C-A570-462D26D9270C}"/>
              </a:ext>
            </a:extLst>
          </p:cNvPr>
          <p:cNvSpPr/>
          <p:nvPr/>
        </p:nvSpPr>
        <p:spPr>
          <a:xfrm>
            <a:off x="123027" y="715886"/>
            <a:ext cx="2856804" cy="2060138"/>
          </a:xfrm>
          <a:prstGeom prst="roundRect">
            <a:avLst/>
          </a:prstGeom>
          <a:gradFill flip="none" rotWithShape="1">
            <a:gsLst>
              <a:gs pos="0">
                <a:schemeClr val="accent6">
                  <a:lumMod val="60000"/>
                  <a:lumOff val="40000"/>
                </a:schemeClr>
              </a:gs>
              <a:gs pos="100000">
                <a:schemeClr val="accent6">
                  <a:lumMod val="20000"/>
                  <a:lumOff val="80000"/>
                </a:schemeClr>
              </a:gs>
            </a:gsLst>
            <a:lin ang="16200000" scaled="1"/>
            <a:tileRect/>
          </a:gradFill>
          <a:ln>
            <a:solidFill>
              <a:srgbClr val="FF0000"/>
            </a:solid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spcAft>
                <a:spcPts val="600"/>
              </a:spcAft>
            </a:pPr>
            <a:r>
              <a:rPr lang="en-GB" sz="1400" b="1" u="sng" dirty="0">
                <a:solidFill>
                  <a:schemeClr val="tx1"/>
                </a:solidFill>
              </a:rPr>
              <a:t>2a) PHR Pilot</a:t>
            </a:r>
          </a:p>
          <a:p>
            <a:pPr marL="171450" indent="-171450">
              <a:buFont typeface="Arial" panose="020B0604020202020204" pitchFamily="34" charset="0"/>
              <a:buChar char="•"/>
            </a:pPr>
            <a:r>
              <a:rPr lang="en-GB" sz="1050" dirty="0">
                <a:solidFill>
                  <a:schemeClr val="tx1"/>
                </a:solidFill>
              </a:rPr>
              <a:t>Initial proving of Helm PHR application</a:t>
            </a:r>
          </a:p>
          <a:p>
            <a:pPr marL="171450" indent="-171450">
              <a:buFont typeface="Arial" panose="020B0604020202020204" pitchFamily="34" charset="0"/>
              <a:buChar char="•"/>
            </a:pPr>
            <a:r>
              <a:rPr lang="en-GB" sz="1050" dirty="0">
                <a:solidFill>
                  <a:schemeClr val="tx1"/>
                </a:solidFill>
              </a:rPr>
              <a:t>Enable:</a:t>
            </a:r>
          </a:p>
          <a:p>
            <a:pPr marL="266700" lvl="1" indent="-180975">
              <a:buFont typeface="Wingdings" panose="05000000000000000000" pitchFamily="2" charset="2"/>
              <a:buChar char="ü"/>
            </a:pPr>
            <a:r>
              <a:rPr lang="en-GB" sz="1050" dirty="0">
                <a:solidFill>
                  <a:schemeClr val="tx1"/>
                </a:solidFill>
              </a:rPr>
              <a:t>Patient viewing of GP record</a:t>
            </a:r>
          </a:p>
          <a:p>
            <a:pPr marL="266700" lvl="1" indent="-180975">
              <a:buFont typeface="Wingdings" panose="05000000000000000000" pitchFamily="2" charset="2"/>
              <a:buChar char="ü"/>
            </a:pPr>
            <a:r>
              <a:rPr lang="en-GB" sz="1050" dirty="0">
                <a:solidFill>
                  <a:schemeClr val="tx1"/>
                </a:solidFill>
              </a:rPr>
              <a:t>Patient recording of 3 key facts</a:t>
            </a:r>
          </a:p>
          <a:p>
            <a:pPr marL="266700" lvl="1" indent="-180975">
              <a:buFont typeface="Wingdings" panose="05000000000000000000" pitchFamily="2" charset="2"/>
              <a:buChar char="ü"/>
            </a:pPr>
            <a:r>
              <a:rPr lang="en-GB" sz="1050" dirty="0">
                <a:solidFill>
                  <a:schemeClr val="tx1"/>
                </a:solidFill>
              </a:rPr>
              <a:t>Clinician viewing in one hospital</a:t>
            </a:r>
          </a:p>
          <a:p>
            <a:pPr marL="171450" indent="-171450">
              <a:buFont typeface="Arial" panose="020B0604020202020204" pitchFamily="34" charset="0"/>
              <a:buChar char="•"/>
            </a:pPr>
            <a:r>
              <a:rPr lang="en-GB" sz="1050" dirty="0">
                <a:solidFill>
                  <a:schemeClr val="tx1"/>
                </a:solidFill>
              </a:rPr>
              <a:t>Limited small-scale patient rollout</a:t>
            </a:r>
          </a:p>
          <a:p>
            <a:pPr marL="171450" indent="-171450">
              <a:buFont typeface="Arial" panose="020B0604020202020204" pitchFamily="34" charset="0"/>
              <a:buChar char="•"/>
            </a:pPr>
            <a:r>
              <a:rPr lang="en-GB" sz="1050" dirty="0">
                <a:solidFill>
                  <a:schemeClr val="tx1"/>
                </a:solidFill>
              </a:rPr>
              <a:t>Temporary low-volume hosting for pilot</a:t>
            </a:r>
          </a:p>
          <a:p>
            <a:pPr marL="171450" indent="-171450">
              <a:buFont typeface="Arial" panose="020B0604020202020204" pitchFamily="34" charset="0"/>
              <a:buChar char="•"/>
            </a:pPr>
            <a:endParaRPr lang="en-GB" sz="1050" dirty="0">
              <a:solidFill>
                <a:schemeClr val="tx1"/>
              </a:solidFill>
            </a:endParaRPr>
          </a:p>
          <a:p>
            <a:pPr algn="ctr"/>
            <a:r>
              <a:rPr lang="en-GB" sz="1200" b="1" dirty="0">
                <a:solidFill>
                  <a:schemeClr val="tx1"/>
                </a:solidFill>
              </a:rPr>
              <a:t>STATUS: Completion Spring 2019</a:t>
            </a:r>
          </a:p>
        </p:txBody>
      </p:sp>
      <p:sp>
        <p:nvSpPr>
          <p:cNvPr id="24" name="Rectangle: Rounded Corners 23">
            <a:extLst>
              <a:ext uri="{FF2B5EF4-FFF2-40B4-BE49-F238E27FC236}">
                <a16:creationId xmlns:a16="http://schemas.microsoft.com/office/drawing/2014/main" xmlns="" id="{4C4F9410-C376-40AF-BCB9-3E25A754DCF5}"/>
              </a:ext>
            </a:extLst>
          </p:cNvPr>
          <p:cNvSpPr/>
          <p:nvPr/>
        </p:nvSpPr>
        <p:spPr>
          <a:xfrm>
            <a:off x="130629" y="2889478"/>
            <a:ext cx="2737345" cy="1881366"/>
          </a:xfrm>
          <a:prstGeom prst="roundRect">
            <a:avLst/>
          </a:prstGeom>
          <a:gradFill flip="none" rotWithShape="1">
            <a:gsLst>
              <a:gs pos="0">
                <a:schemeClr val="accent6">
                  <a:lumMod val="60000"/>
                  <a:lumOff val="40000"/>
                </a:schemeClr>
              </a:gs>
              <a:gs pos="100000">
                <a:schemeClr val="accent6">
                  <a:lumMod val="20000"/>
                  <a:lumOff val="80000"/>
                </a:schemeClr>
              </a:gs>
            </a:gsLst>
            <a:lin ang="16200000" scaled="1"/>
            <a:tileRect/>
          </a:gradFill>
          <a:ln>
            <a:solidFill>
              <a:srgbClr val="FF0000"/>
            </a:solid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spcAft>
                <a:spcPts val="600"/>
              </a:spcAft>
            </a:pPr>
            <a:r>
              <a:rPr lang="en-GB" sz="1400" b="1" u="sng" dirty="0">
                <a:solidFill>
                  <a:schemeClr val="tx1"/>
                </a:solidFill>
              </a:rPr>
              <a:t>2b) PHR Rollout</a:t>
            </a:r>
          </a:p>
          <a:p>
            <a:pPr marL="171450" indent="-171450">
              <a:buFont typeface="Arial" panose="020B0604020202020204" pitchFamily="34" charset="0"/>
              <a:buChar char="•"/>
            </a:pPr>
            <a:r>
              <a:rPr lang="en-GB" sz="1050" dirty="0">
                <a:solidFill>
                  <a:schemeClr val="tx1"/>
                </a:solidFill>
              </a:rPr>
              <a:t>Further development of PHR application, based on real-life use-cases</a:t>
            </a:r>
          </a:p>
          <a:p>
            <a:pPr marL="171450" indent="-171450">
              <a:buFont typeface="Arial" panose="020B0604020202020204" pitchFamily="34" charset="0"/>
              <a:buChar char="•"/>
            </a:pPr>
            <a:r>
              <a:rPr lang="en-GB" sz="1050" dirty="0">
                <a:solidFill>
                  <a:schemeClr val="tx1"/>
                </a:solidFill>
              </a:rPr>
              <a:t>Wider rollout to additional patients and care-settings</a:t>
            </a:r>
          </a:p>
          <a:p>
            <a:pPr marL="171450" indent="-171450">
              <a:buFont typeface="Arial" panose="020B0604020202020204" pitchFamily="34" charset="0"/>
              <a:buChar char="•"/>
            </a:pPr>
            <a:r>
              <a:rPr lang="en-GB" sz="1050" dirty="0">
                <a:solidFill>
                  <a:schemeClr val="tx1"/>
                </a:solidFill>
              </a:rPr>
              <a:t>Rehosting on high-volume operational infrastructure</a:t>
            </a:r>
          </a:p>
          <a:p>
            <a:pPr marL="171450" indent="-171450">
              <a:buFont typeface="Arial" panose="020B0604020202020204" pitchFamily="34" charset="0"/>
              <a:buChar char="•"/>
            </a:pPr>
            <a:endParaRPr lang="en-GB" sz="1050" dirty="0">
              <a:solidFill>
                <a:schemeClr val="tx1"/>
              </a:solidFill>
            </a:endParaRPr>
          </a:p>
          <a:p>
            <a:pPr algn="ctr"/>
            <a:r>
              <a:rPr lang="en-GB" sz="1200" b="1" dirty="0">
                <a:solidFill>
                  <a:schemeClr val="tx1"/>
                </a:solidFill>
              </a:rPr>
              <a:t>STATUS: In Procurement</a:t>
            </a:r>
          </a:p>
        </p:txBody>
      </p:sp>
      <p:sp>
        <p:nvSpPr>
          <p:cNvPr id="25" name="Rectangle: Rounded Corners 24">
            <a:extLst>
              <a:ext uri="{FF2B5EF4-FFF2-40B4-BE49-F238E27FC236}">
                <a16:creationId xmlns:a16="http://schemas.microsoft.com/office/drawing/2014/main" xmlns="" id="{7345F5C5-AC74-4295-B865-E75644992F4C}"/>
              </a:ext>
            </a:extLst>
          </p:cNvPr>
          <p:cNvSpPr/>
          <p:nvPr/>
        </p:nvSpPr>
        <p:spPr>
          <a:xfrm>
            <a:off x="7032174" y="4705165"/>
            <a:ext cx="5046376" cy="2060138"/>
          </a:xfrm>
          <a:prstGeom prst="roundRect">
            <a:avLst/>
          </a:prstGeom>
          <a:gradFill flip="none" rotWithShape="1">
            <a:gsLst>
              <a:gs pos="0">
                <a:schemeClr val="accent4">
                  <a:lumMod val="60000"/>
                  <a:lumOff val="40000"/>
                </a:schemeClr>
              </a:gs>
              <a:gs pos="100000">
                <a:schemeClr val="accent4">
                  <a:lumMod val="20000"/>
                  <a:lumOff val="80000"/>
                </a:schemeClr>
              </a:gs>
            </a:gsLst>
            <a:lin ang="16200000" scaled="1"/>
            <a:tileRect/>
          </a:gradFill>
          <a:ln>
            <a:solidFill>
              <a:srgbClr val="FF0000"/>
            </a:solid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spcAft>
                <a:spcPts val="600"/>
              </a:spcAft>
            </a:pPr>
            <a:r>
              <a:rPr lang="en-GB" sz="1400" b="1" u="sng" dirty="0">
                <a:solidFill>
                  <a:schemeClr val="tx1"/>
                </a:solidFill>
              </a:rPr>
              <a:t>3) Population Health</a:t>
            </a:r>
          </a:p>
          <a:p>
            <a:pPr marL="171450" indent="-171450">
              <a:buFont typeface="Arial" panose="020B0604020202020204" pitchFamily="34" charset="0"/>
              <a:buChar char="•"/>
            </a:pPr>
            <a:r>
              <a:rPr lang="en-GB" sz="1050" dirty="0">
                <a:solidFill>
                  <a:schemeClr val="tx1"/>
                </a:solidFill>
              </a:rPr>
              <a:t>Initial piloting of PHM extraction tooling based on one real-life use-cases in one analytics environment</a:t>
            </a:r>
          </a:p>
          <a:p>
            <a:pPr marL="171450" indent="-171450">
              <a:buFont typeface="Arial" panose="020B0604020202020204" pitchFamily="34" charset="0"/>
              <a:buChar char="•"/>
            </a:pPr>
            <a:r>
              <a:rPr lang="en-GB" sz="1050" dirty="0">
                <a:solidFill>
                  <a:schemeClr val="tx1"/>
                </a:solidFill>
              </a:rPr>
              <a:t>Further development of PHM with additional use-cases and movement of data between additional analytics environments</a:t>
            </a:r>
          </a:p>
          <a:p>
            <a:pPr marL="171450" indent="-171450">
              <a:buFont typeface="Arial" panose="020B0604020202020204" pitchFamily="34" charset="0"/>
              <a:buChar char="•"/>
            </a:pPr>
            <a:r>
              <a:rPr lang="en-GB" sz="1050" dirty="0">
                <a:solidFill>
                  <a:schemeClr val="tx1"/>
                </a:solidFill>
              </a:rPr>
              <a:t>Three procurement lots:</a:t>
            </a:r>
          </a:p>
          <a:p>
            <a:pPr marL="361950" lvl="1" indent="-180975">
              <a:buFont typeface="+mj-lt"/>
              <a:buAutoNum type="arabicPeriod"/>
            </a:pPr>
            <a:r>
              <a:rPr lang="en-GB" sz="1050" dirty="0">
                <a:solidFill>
                  <a:schemeClr val="tx1"/>
                </a:solidFill>
              </a:rPr>
              <a:t>PHM / Analytics tooling</a:t>
            </a:r>
          </a:p>
          <a:p>
            <a:pPr marL="361950" lvl="1" indent="-180975">
              <a:buFont typeface="+mj-lt"/>
              <a:buAutoNum type="arabicPeriod"/>
            </a:pPr>
            <a:r>
              <a:rPr lang="en-GB" sz="1050" dirty="0">
                <a:solidFill>
                  <a:schemeClr val="tx1"/>
                </a:solidFill>
              </a:rPr>
              <a:t>Integration / extraction infrastructure</a:t>
            </a:r>
          </a:p>
          <a:p>
            <a:pPr marL="361950" lvl="1" indent="-180975">
              <a:buFont typeface="+mj-lt"/>
              <a:buAutoNum type="arabicPeriod"/>
            </a:pPr>
            <a:r>
              <a:rPr lang="en-GB" sz="1050" dirty="0">
                <a:solidFill>
                  <a:schemeClr val="tx1"/>
                </a:solidFill>
              </a:rPr>
              <a:t>Hosting</a:t>
            </a:r>
          </a:p>
          <a:p>
            <a:pPr marL="180975" lvl="1" algn="ctr"/>
            <a:r>
              <a:rPr lang="en-GB" sz="1200" b="1" dirty="0">
                <a:solidFill>
                  <a:schemeClr val="tx1"/>
                </a:solidFill>
              </a:rPr>
              <a:t>STATUS: In Procurement</a:t>
            </a:r>
          </a:p>
        </p:txBody>
      </p:sp>
      <p:sp>
        <p:nvSpPr>
          <p:cNvPr id="5" name="Flowchart: Decision 4">
            <a:extLst>
              <a:ext uri="{FF2B5EF4-FFF2-40B4-BE49-F238E27FC236}">
                <a16:creationId xmlns:a16="http://schemas.microsoft.com/office/drawing/2014/main" xmlns="" id="{00E7DFDD-F891-4C6B-A46D-CDADE69B7FA3}"/>
              </a:ext>
            </a:extLst>
          </p:cNvPr>
          <p:cNvSpPr/>
          <p:nvPr/>
        </p:nvSpPr>
        <p:spPr>
          <a:xfrm>
            <a:off x="6493036" y="1968296"/>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MS2</a:t>
            </a:r>
          </a:p>
        </p:txBody>
      </p:sp>
      <p:sp>
        <p:nvSpPr>
          <p:cNvPr id="6" name="TextBox 5">
            <a:extLst>
              <a:ext uri="{FF2B5EF4-FFF2-40B4-BE49-F238E27FC236}">
                <a16:creationId xmlns:a16="http://schemas.microsoft.com/office/drawing/2014/main" xmlns="" id="{61B125BF-9D80-4FB5-8EED-5ACC7B49666E}"/>
              </a:ext>
            </a:extLst>
          </p:cNvPr>
          <p:cNvSpPr txBox="1"/>
          <p:nvPr/>
        </p:nvSpPr>
        <p:spPr>
          <a:xfrm>
            <a:off x="6983230" y="2060799"/>
            <a:ext cx="931935" cy="307777"/>
          </a:xfrm>
          <a:prstGeom prst="rect">
            <a:avLst/>
          </a:prstGeom>
          <a:solidFill>
            <a:schemeClr val="bg1">
              <a:lumMod val="85000"/>
            </a:schemeClr>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t>Interop between LHCRE</a:t>
            </a:r>
          </a:p>
        </p:txBody>
      </p:sp>
      <p:sp>
        <p:nvSpPr>
          <p:cNvPr id="26" name="Flowchart: Decision 25">
            <a:extLst>
              <a:ext uri="{FF2B5EF4-FFF2-40B4-BE49-F238E27FC236}">
                <a16:creationId xmlns:a16="http://schemas.microsoft.com/office/drawing/2014/main" xmlns="" id="{BF3E8E5B-0AB5-48BC-B4BB-105DD5B13605}"/>
              </a:ext>
            </a:extLst>
          </p:cNvPr>
          <p:cNvSpPr/>
          <p:nvPr/>
        </p:nvSpPr>
        <p:spPr>
          <a:xfrm>
            <a:off x="3313901" y="2932508"/>
            <a:ext cx="533401" cy="514350"/>
          </a:xfrm>
          <a:prstGeom prst="flowChartDecision">
            <a:avLst/>
          </a:prstGeom>
          <a:solidFill>
            <a:srgbClr val="00B050"/>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bg1"/>
                </a:solidFill>
              </a:rPr>
              <a:t>MS3</a:t>
            </a:r>
          </a:p>
        </p:txBody>
      </p:sp>
      <p:sp>
        <p:nvSpPr>
          <p:cNvPr id="27" name="TextBox 26">
            <a:extLst>
              <a:ext uri="{FF2B5EF4-FFF2-40B4-BE49-F238E27FC236}">
                <a16:creationId xmlns:a16="http://schemas.microsoft.com/office/drawing/2014/main" xmlns="" id="{54C5E760-F33F-43C3-9F4A-C87D17A67E41}"/>
              </a:ext>
            </a:extLst>
          </p:cNvPr>
          <p:cNvSpPr txBox="1"/>
          <p:nvPr/>
        </p:nvSpPr>
        <p:spPr>
          <a:xfrm>
            <a:off x="3230956" y="3364328"/>
            <a:ext cx="699291" cy="307777"/>
          </a:xfrm>
          <a:prstGeom prst="rect">
            <a:avLst/>
          </a:prstGeom>
          <a:solidFill>
            <a:srgbClr val="00B050"/>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solidFill>
                  <a:schemeClr val="bg1"/>
                </a:solidFill>
              </a:rPr>
              <a:t>Person Held Record</a:t>
            </a:r>
          </a:p>
        </p:txBody>
      </p:sp>
      <p:sp>
        <p:nvSpPr>
          <p:cNvPr id="28" name="Flowchart: Decision 27">
            <a:extLst>
              <a:ext uri="{FF2B5EF4-FFF2-40B4-BE49-F238E27FC236}">
                <a16:creationId xmlns:a16="http://schemas.microsoft.com/office/drawing/2014/main" xmlns="" id="{E077271A-46C5-488D-AD9F-EF24C0F6A693}"/>
              </a:ext>
            </a:extLst>
          </p:cNvPr>
          <p:cNvSpPr/>
          <p:nvPr/>
        </p:nvSpPr>
        <p:spPr>
          <a:xfrm>
            <a:off x="4230317" y="1951125"/>
            <a:ext cx="533401" cy="514350"/>
          </a:xfrm>
          <a:prstGeom prst="flowChartDecision">
            <a:avLst/>
          </a:prstGeom>
          <a:solidFill>
            <a:srgbClr val="00B050"/>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bg1"/>
                </a:solidFill>
              </a:rPr>
              <a:t>MS4</a:t>
            </a:r>
          </a:p>
        </p:txBody>
      </p:sp>
      <p:sp>
        <p:nvSpPr>
          <p:cNvPr id="29" name="TextBox 28">
            <a:extLst>
              <a:ext uri="{FF2B5EF4-FFF2-40B4-BE49-F238E27FC236}">
                <a16:creationId xmlns:a16="http://schemas.microsoft.com/office/drawing/2014/main" xmlns="" id="{FA6690E0-19A7-4596-A093-DB2AFF0968AE}"/>
              </a:ext>
            </a:extLst>
          </p:cNvPr>
          <p:cNvSpPr txBox="1"/>
          <p:nvPr/>
        </p:nvSpPr>
        <p:spPr>
          <a:xfrm>
            <a:off x="4767379" y="2043628"/>
            <a:ext cx="1122355" cy="307777"/>
          </a:xfrm>
          <a:prstGeom prst="rect">
            <a:avLst/>
          </a:prstGeom>
          <a:solidFill>
            <a:srgbClr val="00B050"/>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solidFill>
                  <a:schemeClr val="bg1"/>
                </a:solidFill>
              </a:rPr>
              <a:t>Longitudinal Record at Point of Care</a:t>
            </a:r>
          </a:p>
        </p:txBody>
      </p:sp>
      <p:sp>
        <p:nvSpPr>
          <p:cNvPr id="30" name="Flowchart: Decision 29">
            <a:extLst>
              <a:ext uri="{FF2B5EF4-FFF2-40B4-BE49-F238E27FC236}">
                <a16:creationId xmlns:a16="http://schemas.microsoft.com/office/drawing/2014/main" xmlns="" id="{529C6C0B-DF23-4E4D-9204-9517A3A18C1E}"/>
              </a:ext>
            </a:extLst>
          </p:cNvPr>
          <p:cNvSpPr/>
          <p:nvPr/>
        </p:nvSpPr>
        <p:spPr>
          <a:xfrm>
            <a:off x="6110828" y="2989138"/>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MS5</a:t>
            </a:r>
          </a:p>
        </p:txBody>
      </p:sp>
      <p:sp>
        <p:nvSpPr>
          <p:cNvPr id="31" name="TextBox 30">
            <a:extLst>
              <a:ext uri="{FF2B5EF4-FFF2-40B4-BE49-F238E27FC236}">
                <a16:creationId xmlns:a16="http://schemas.microsoft.com/office/drawing/2014/main" xmlns="" id="{9675EEA7-8C1D-460B-992C-92E33FDB82E3}"/>
              </a:ext>
            </a:extLst>
          </p:cNvPr>
          <p:cNvSpPr txBox="1"/>
          <p:nvPr/>
        </p:nvSpPr>
        <p:spPr>
          <a:xfrm>
            <a:off x="6600265" y="3005441"/>
            <a:ext cx="1122355" cy="461665"/>
          </a:xfrm>
          <a:prstGeom prst="rect">
            <a:avLst/>
          </a:prstGeom>
          <a:solidFill>
            <a:schemeClr val="bg1">
              <a:lumMod val="85000"/>
            </a:schemeClr>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t>Regional Deployment of Longitudinal Record</a:t>
            </a:r>
          </a:p>
        </p:txBody>
      </p:sp>
      <p:sp>
        <p:nvSpPr>
          <p:cNvPr id="32" name="Flowchart: Decision 31">
            <a:extLst>
              <a:ext uri="{FF2B5EF4-FFF2-40B4-BE49-F238E27FC236}">
                <a16:creationId xmlns:a16="http://schemas.microsoft.com/office/drawing/2014/main" xmlns="" id="{997D80FC-550C-4A66-B9D1-4BF14A5B376F}"/>
              </a:ext>
            </a:extLst>
          </p:cNvPr>
          <p:cNvSpPr/>
          <p:nvPr/>
        </p:nvSpPr>
        <p:spPr>
          <a:xfrm>
            <a:off x="3205558" y="4463904"/>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MS6</a:t>
            </a:r>
          </a:p>
        </p:txBody>
      </p:sp>
      <p:sp>
        <p:nvSpPr>
          <p:cNvPr id="33" name="TextBox 32">
            <a:extLst>
              <a:ext uri="{FF2B5EF4-FFF2-40B4-BE49-F238E27FC236}">
                <a16:creationId xmlns:a16="http://schemas.microsoft.com/office/drawing/2014/main" xmlns="" id="{7534DB4A-E5F3-4666-B179-7A01320061C1}"/>
              </a:ext>
            </a:extLst>
          </p:cNvPr>
          <p:cNvSpPr txBox="1"/>
          <p:nvPr/>
        </p:nvSpPr>
        <p:spPr>
          <a:xfrm>
            <a:off x="3678877" y="4568934"/>
            <a:ext cx="1832437" cy="307777"/>
          </a:xfrm>
          <a:prstGeom prst="rect">
            <a:avLst/>
          </a:prstGeom>
          <a:solidFill>
            <a:schemeClr val="bg1">
              <a:lumMod val="85000"/>
            </a:schemeClr>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t>Longitudinal Record Supports Access to Pseudonymised Data</a:t>
            </a:r>
          </a:p>
        </p:txBody>
      </p:sp>
      <p:sp>
        <p:nvSpPr>
          <p:cNvPr id="36" name="Flowchart: Decision 35">
            <a:extLst>
              <a:ext uri="{FF2B5EF4-FFF2-40B4-BE49-F238E27FC236}">
                <a16:creationId xmlns:a16="http://schemas.microsoft.com/office/drawing/2014/main" xmlns="" id="{70C17A76-D90E-4AF2-9C4D-C87568674277}"/>
              </a:ext>
            </a:extLst>
          </p:cNvPr>
          <p:cNvSpPr/>
          <p:nvPr/>
        </p:nvSpPr>
        <p:spPr>
          <a:xfrm>
            <a:off x="5684531" y="551577"/>
            <a:ext cx="510689"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r>
              <a:rPr lang="en-GB" sz="1100" dirty="0">
                <a:solidFill>
                  <a:schemeClr val="tx1"/>
                </a:solidFill>
              </a:rPr>
              <a:t>MS7b</a:t>
            </a:r>
          </a:p>
        </p:txBody>
      </p:sp>
      <p:sp>
        <p:nvSpPr>
          <p:cNvPr id="38" name="Flowchart: Decision 37">
            <a:extLst>
              <a:ext uri="{FF2B5EF4-FFF2-40B4-BE49-F238E27FC236}">
                <a16:creationId xmlns:a16="http://schemas.microsoft.com/office/drawing/2014/main" xmlns="" id="{69714364-BD91-4E18-B4E4-BAD268BE7CB3}"/>
              </a:ext>
            </a:extLst>
          </p:cNvPr>
          <p:cNvSpPr/>
          <p:nvPr/>
        </p:nvSpPr>
        <p:spPr>
          <a:xfrm>
            <a:off x="3243658" y="5684576"/>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MS8</a:t>
            </a:r>
          </a:p>
        </p:txBody>
      </p:sp>
      <p:sp>
        <p:nvSpPr>
          <p:cNvPr id="39" name="TextBox 38">
            <a:extLst>
              <a:ext uri="{FF2B5EF4-FFF2-40B4-BE49-F238E27FC236}">
                <a16:creationId xmlns:a16="http://schemas.microsoft.com/office/drawing/2014/main" xmlns="" id="{01D42290-F85B-4D5C-B4C8-91BBA0110EB6}"/>
              </a:ext>
            </a:extLst>
          </p:cNvPr>
          <p:cNvSpPr txBox="1"/>
          <p:nvPr/>
        </p:nvSpPr>
        <p:spPr>
          <a:xfrm>
            <a:off x="3703791" y="5786952"/>
            <a:ext cx="2057844" cy="307777"/>
          </a:xfrm>
          <a:prstGeom prst="rect">
            <a:avLst/>
          </a:prstGeom>
          <a:solidFill>
            <a:schemeClr val="bg1">
              <a:lumMod val="85000"/>
            </a:schemeClr>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t>Movement of Pseudonymised Data between Centres of Analytics</a:t>
            </a:r>
          </a:p>
        </p:txBody>
      </p:sp>
      <p:sp>
        <p:nvSpPr>
          <p:cNvPr id="40" name="Flowchart: Decision 39">
            <a:extLst>
              <a:ext uri="{FF2B5EF4-FFF2-40B4-BE49-F238E27FC236}">
                <a16:creationId xmlns:a16="http://schemas.microsoft.com/office/drawing/2014/main" xmlns="" id="{88B566DD-932B-40D1-ACE1-753EA0C7900E}"/>
              </a:ext>
            </a:extLst>
          </p:cNvPr>
          <p:cNvSpPr/>
          <p:nvPr/>
        </p:nvSpPr>
        <p:spPr>
          <a:xfrm>
            <a:off x="3325257" y="817203"/>
            <a:ext cx="510689"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r>
              <a:rPr lang="en-GB" sz="1100" dirty="0">
                <a:solidFill>
                  <a:schemeClr val="tx1"/>
                </a:solidFill>
              </a:rPr>
              <a:t>MS7a</a:t>
            </a:r>
          </a:p>
        </p:txBody>
      </p:sp>
      <p:sp>
        <p:nvSpPr>
          <p:cNvPr id="41" name="Flowchart: Decision 40">
            <a:extLst>
              <a:ext uri="{FF2B5EF4-FFF2-40B4-BE49-F238E27FC236}">
                <a16:creationId xmlns:a16="http://schemas.microsoft.com/office/drawing/2014/main" xmlns="" id="{95C453FB-2318-42A8-95C1-F30D00A89DE3}"/>
              </a:ext>
            </a:extLst>
          </p:cNvPr>
          <p:cNvSpPr/>
          <p:nvPr/>
        </p:nvSpPr>
        <p:spPr>
          <a:xfrm>
            <a:off x="11532214" y="1491838"/>
            <a:ext cx="533401" cy="514350"/>
          </a:xfrm>
          <a:prstGeom prst="flowChartDecision">
            <a:avLst/>
          </a:prstGeom>
          <a:solidFill>
            <a:srgbClr val="00B050"/>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bg1"/>
                </a:solidFill>
              </a:rPr>
              <a:t>MS4</a:t>
            </a:r>
          </a:p>
        </p:txBody>
      </p:sp>
      <p:sp>
        <p:nvSpPr>
          <p:cNvPr id="42" name="Flowchart: Decision 41">
            <a:extLst>
              <a:ext uri="{FF2B5EF4-FFF2-40B4-BE49-F238E27FC236}">
                <a16:creationId xmlns:a16="http://schemas.microsoft.com/office/drawing/2014/main" xmlns="" id="{412DD55B-2275-472E-A9A0-8693F9FC1F86}"/>
              </a:ext>
            </a:extLst>
          </p:cNvPr>
          <p:cNvSpPr/>
          <p:nvPr/>
        </p:nvSpPr>
        <p:spPr>
          <a:xfrm>
            <a:off x="11080236" y="4068007"/>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MS2</a:t>
            </a:r>
          </a:p>
        </p:txBody>
      </p:sp>
      <p:sp>
        <p:nvSpPr>
          <p:cNvPr id="43" name="Flowchart: Decision 42">
            <a:extLst>
              <a:ext uri="{FF2B5EF4-FFF2-40B4-BE49-F238E27FC236}">
                <a16:creationId xmlns:a16="http://schemas.microsoft.com/office/drawing/2014/main" xmlns="" id="{D307F41B-2ABD-4DAC-B134-4596EA74D215}"/>
              </a:ext>
            </a:extLst>
          </p:cNvPr>
          <p:cNvSpPr/>
          <p:nvPr/>
        </p:nvSpPr>
        <p:spPr>
          <a:xfrm>
            <a:off x="11500742" y="3638894"/>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MS5</a:t>
            </a:r>
          </a:p>
        </p:txBody>
      </p:sp>
      <p:sp>
        <p:nvSpPr>
          <p:cNvPr id="44" name="Flowchart: Decision 43">
            <a:extLst>
              <a:ext uri="{FF2B5EF4-FFF2-40B4-BE49-F238E27FC236}">
                <a16:creationId xmlns:a16="http://schemas.microsoft.com/office/drawing/2014/main" xmlns="" id="{EDDD66D8-0FC5-4B72-8DC4-9FF36786FAB9}"/>
              </a:ext>
            </a:extLst>
          </p:cNvPr>
          <p:cNvSpPr/>
          <p:nvPr/>
        </p:nvSpPr>
        <p:spPr>
          <a:xfrm>
            <a:off x="11502191" y="4070558"/>
            <a:ext cx="510689"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r>
              <a:rPr lang="en-GB" sz="1100" dirty="0">
                <a:solidFill>
                  <a:schemeClr val="tx1"/>
                </a:solidFill>
              </a:rPr>
              <a:t>MS7b</a:t>
            </a:r>
          </a:p>
        </p:txBody>
      </p:sp>
      <p:sp>
        <p:nvSpPr>
          <p:cNvPr id="45" name="Flowchart: Decision 44">
            <a:extLst>
              <a:ext uri="{FF2B5EF4-FFF2-40B4-BE49-F238E27FC236}">
                <a16:creationId xmlns:a16="http://schemas.microsoft.com/office/drawing/2014/main" xmlns="" id="{67744F1C-11D4-44A7-8C7E-6A91A7214DF4}"/>
              </a:ext>
            </a:extLst>
          </p:cNvPr>
          <p:cNvSpPr/>
          <p:nvPr/>
        </p:nvSpPr>
        <p:spPr>
          <a:xfrm>
            <a:off x="89689" y="602432"/>
            <a:ext cx="533401" cy="514350"/>
          </a:xfrm>
          <a:prstGeom prst="flowChartDecision">
            <a:avLst/>
          </a:prstGeom>
          <a:solidFill>
            <a:srgbClr val="00B050"/>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bg1"/>
                </a:solidFill>
              </a:rPr>
              <a:t>MS3</a:t>
            </a:r>
          </a:p>
        </p:txBody>
      </p:sp>
      <p:sp>
        <p:nvSpPr>
          <p:cNvPr id="46" name="Flowchart: Decision 45">
            <a:extLst>
              <a:ext uri="{FF2B5EF4-FFF2-40B4-BE49-F238E27FC236}">
                <a16:creationId xmlns:a16="http://schemas.microsoft.com/office/drawing/2014/main" xmlns="" id="{0B92EB9D-B05F-474D-BD40-583E406781B3}"/>
              </a:ext>
            </a:extLst>
          </p:cNvPr>
          <p:cNvSpPr/>
          <p:nvPr/>
        </p:nvSpPr>
        <p:spPr>
          <a:xfrm>
            <a:off x="63285" y="4353990"/>
            <a:ext cx="510689"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r>
              <a:rPr lang="en-GB" sz="1100" dirty="0">
                <a:solidFill>
                  <a:schemeClr val="tx1"/>
                </a:solidFill>
              </a:rPr>
              <a:t>MS7a</a:t>
            </a:r>
          </a:p>
        </p:txBody>
      </p:sp>
      <p:sp>
        <p:nvSpPr>
          <p:cNvPr id="47" name="Flowchart: Decision 46">
            <a:extLst>
              <a:ext uri="{FF2B5EF4-FFF2-40B4-BE49-F238E27FC236}">
                <a16:creationId xmlns:a16="http://schemas.microsoft.com/office/drawing/2014/main" xmlns="" id="{1F98648A-B7FE-4646-956E-4E9110BF9562}"/>
              </a:ext>
            </a:extLst>
          </p:cNvPr>
          <p:cNvSpPr/>
          <p:nvPr/>
        </p:nvSpPr>
        <p:spPr>
          <a:xfrm>
            <a:off x="11522689" y="5749484"/>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MS6</a:t>
            </a:r>
          </a:p>
        </p:txBody>
      </p:sp>
      <p:sp>
        <p:nvSpPr>
          <p:cNvPr id="48" name="Flowchart: Decision 47">
            <a:extLst>
              <a:ext uri="{FF2B5EF4-FFF2-40B4-BE49-F238E27FC236}">
                <a16:creationId xmlns:a16="http://schemas.microsoft.com/office/drawing/2014/main" xmlns="" id="{EA0871AA-A46D-4B43-9DE0-D23424C626C5}"/>
              </a:ext>
            </a:extLst>
          </p:cNvPr>
          <p:cNvSpPr/>
          <p:nvPr/>
        </p:nvSpPr>
        <p:spPr>
          <a:xfrm>
            <a:off x="11522689" y="6178214"/>
            <a:ext cx="533401" cy="514350"/>
          </a:xfrm>
          <a:prstGeom prst="flowChartDecision">
            <a:avLst/>
          </a:prstGeom>
          <a:solidFill>
            <a:schemeClr val="bg1">
              <a:lumMod val="8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GB" sz="1100" dirty="0">
                <a:solidFill>
                  <a:schemeClr val="tx1"/>
                </a:solidFill>
              </a:rPr>
              <a:t>MS8</a:t>
            </a:r>
          </a:p>
        </p:txBody>
      </p:sp>
      <p:sp>
        <p:nvSpPr>
          <p:cNvPr id="35" name="TextBox 34">
            <a:extLst>
              <a:ext uri="{FF2B5EF4-FFF2-40B4-BE49-F238E27FC236}">
                <a16:creationId xmlns:a16="http://schemas.microsoft.com/office/drawing/2014/main" xmlns="" id="{6CE730E0-A698-4AB5-AB2C-E88D8EF9263B}"/>
              </a:ext>
            </a:extLst>
          </p:cNvPr>
          <p:cNvSpPr txBox="1"/>
          <p:nvPr/>
        </p:nvSpPr>
        <p:spPr>
          <a:xfrm>
            <a:off x="3142452" y="1252528"/>
            <a:ext cx="876299" cy="461665"/>
          </a:xfrm>
          <a:prstGeom prst="rect">
            <a:avLst/>
          </a:prstGeom>
          <a:solidFill>
            <a:schemeClr val="bg1">
              <a:lumMod val="85000"/>
            </a:schemeClr>
          </a:solidFill>
          <a:ln w="38100">
            <a:solidFill>
              <a:schemeClr val="accent1"/>
            </a:solidFill>
          </a:ln>
        </p:spPr>
        <p:txBody>
          <a:bodyPr wrap="square" lIns="36000" tIns="0" rIns="36000" bIns="0" rtlCol="0">
            <a:spAutoFit/>
          </a:bodyPr>
          <a:lstStyle/>
          <a:p>
            <a:pPr algn="ctr"/>
            <a:r>
              <a:rPr lang="en-GB" sz="1000" dirty="0"/>
              <a:t>Coordinated Care Planning and NHS App</a:t>
            </a:r>
          </a:p>
        </p:txBody>
      </p:sp>
      <p:sp>
        <p:nvSpPr>
          <p:cNvPr id="37" name="TextBox 36">
            <a:extLst>
              <a:ext uri="{FF2B5EF4-FFF2-40B4-BE49-F238E27FC236}">
                <a16:creationId xmlns:a16="http://schemas.microsoft.com/office/drawing/2014/main" xmlns="" id="{FA8162C3-3C85-49AD-8F14-E80024C7577C}"/>
              </a:ext>
            </a:extLst>
          </p:cNvPr>
          <p:cNvSpPr txBox="1"/>
          <p:nvPr/>
        </p:nvSpPr>
        <p:spPr>
          <a:xfrm>
            <a:off x="6163369" y="577405"/>
            <a:ext cx="931935" cy="461665"/>
          </a:xfrm>
          <a:prstGeom prst="rect">
            <a:avLst/>
          </a:prstGeom>
          <a:solidFill>
            <a:schemeClr val="bg1">
              <a:lumMod val="85000"/>
            </a:schemeClr>
          </a:solidFill>
          <a:ln w="38100">
            <a:solidFill>
              <a:schemeClr val="accent1"/>
            </a:solidFill>
          </a:ln>
        </p:spPr>
        <p:txBody>
          <a:bodyPr wrap="square" lIns="36000" tIns="0" rIns="36000" bIns="0" rtlCol="0">
            <a:spAutoFit/>
          </a:bodyPr>
          <a:lstStyle>
            <a:defPPr>
              <a:defRPr lang="en-US"/>
            </a:defPPr>
            <a:lvl1pPr algn="ctr">
              <a:defRPr sz="1000"/>
            </a:lvl1pPr>
          </a:lstStyle>
          <a:p>
            <a:r>
              <a:rPr lang="en-GB" dirty="0"/>
              <a:t>Coordinated Care Planning and NHS App</a:t>
            </a:r>
          </a:p>
        </p:txBody>
      </p:sp>
    </p:spTree>
    <p:extLst>
      <p:ext uri="{BB962C8B-B14F-4D97-AF65-F5344CB8AC3E}">
        <p14:creationId xmlns:p14="http://schemas.microsoft.com/office/powerpoint/2010/main" val="2759529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xmlns="" id="{CB5056DD-3708-44C6-BCB1-7C714E3285CE}"/>
              </a:ext>
            </a:extLst>
          </p:cNvPr>
          <p:cNvGraphicFramePr>
            <a:graphicFrameLocks noGrp="1"/>
          </p:cNvGraphicFramePr>
          <p:nvPr>
            <p:extLst>
              <p:ext uri="{D42A27DB-BD31-4B8C-83A1-F6EECF244321}">
                <p14:modId xmlns:p14="http://schemas.microsoft.com/office/powerpoint/2010/main" val="189286700"/>
              </p:ext>
            </p:extLst>
          </p:nvPr>
        </p:nvGraphicFramePr>
        <p:xfrm>
          <a:off x="2955636" y="858982"/>
          <a:ext cx="5846619" cy="5495637"/>
        </p:xfrm>
        <a:graphic>
          <a:graphicData uri="http://schemas.openxmlformats.org/drawingml/2006/table">
            <a:tbl>
              <a:tblPr firstRow="1" firstCol="1" bandRow="1">
                <a:tableStyleId>{5C22544A-7EE6-4342-B048-85BDC9FD1C3A}</a:tableStyleId>
              </a:tblPr>
              <a:tblGrid>
                <a:gridCol w="485275">
                  <a:extLst>
                    <a:ext uri="{9D8B030D-6E8A-4147-A177-3AD203B41FA5}">
                      <a16:colId xmlns:a16="http://schemas.microsoft.com/office/drawing/2014/main" xmlns="" val="20000"/>
                    </a:ext>
                  </a:extLst>
                </a:gridCol>
                <a:gridCol w="5361344">
                  <a:extLst>
                    <a:ext uri="{9D8B030D-6E8A-4147-A177-3AD203B41FA5}">
                      <a16:colId xmlns:a16="http://schemas.microsoft.com/office/drawing/2014/main" xmlns="" val="20001"/>
                    </a:ext>
                  </a:extLst>
                </a:gridCol>
              </a:tblGrid>
              <a:tr h="373462">
                <a:tc>
                  <a:txBody>
                    <a:bodyPr/>
                    <a:lstStyle/>
                    <a:p>
                      <a:pPr>
                        <a:spcAft>
                          <a:spcPts val="0"/>
                        </a:spcAft>
                      </a:pPr>
                      <a:r>
                        <a:rPr lang="en-GB" sz="1100" dirty="0">
                          <a:effectLst/>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dirty="0">
                          <a:effectLst/>
                        </a:rPr>
                        <a:t>Title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0"/>
                  </a:ext>
                </a:extLst>
              </a:tr>
              <a:tr h="204887">
                <a:tc>
                  <a:txBody>
                    <a:bodyPr/>
                    <a:lstStyle/>
                    <a:p>
                      <a:pPr>
                        <a:spcAft>
                          <a:spcPts val="0"/>
                        </a:spcAft>
                      </a:pPr>
                      <a:r>
                        <a:rPr lang="en-GB" sz="1100">
                          <a:effectLst/>
                        </a:rPr>
                        <a:t>001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dirty="0">
                          <a:effectLst/>
                        </a:rPr>
                        <a:t>A Unified Distributed Data Model for FHIR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1"/>
                  </a:ext>
                </a:extLst>
              </a:tr>
              <a:tr h="204887">
                <a:tc>
                  <a:txBody>
                    <a:bodyPr/>
                    <a:lstStyle/>
                    <a:p>
                      <a:pPr>
                        <a:spcAft>
                          <a:spcPts val="0"/>
                        </a:spcAft>
                      </a:pPr>
                      <a:r>
                        <a:rPr lang="en-GB" sz="1100">
                          <a:effectLst/>
                        </a:rPr>
                        <a:t>002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Data Availability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2"/>
                  </a:ext>
                </a:extLst>
              </a:tr>
              <a:tr h="204887">
                <a:tc>
                  <a:txBody>
                    <a:bodyPr/>
                    <a:lstStyle/>
                    <a:p>
                      <a:pPr>
                        <a:spcAft>
                          <a:spcPts val="0"/>
                        </a:spcAft>
                      </a:pPr>
                      <a:r>
                        <a:rPr lang="en-GB" sz="1100">
                          <a:effectLst/>
                        </a:rPr>
                        <a:t>003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Conceptual Design for a FHIR Proxy Server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3"/>
                  </a:ext>
                </a:extLst>
              </a:tr>
              <a:tr h="204887">
                <a:tc>
                  <a:txBody>
                    <a:bodyPr/>
                    <a:lstStyle/>
                    <a:p>
                      <a:pPr>
                        <a:spcAft>
                          <a:spcPts val="0"/>
                        </a:spcAft>
                      </a:pPr>
                      <a:r>
                        <a:rPr lang="en-GB" sz="1100">
                          <a:effectLst/>
                        </a:rPr>
                        <a:t>004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Patient Identity Exchange (PIX/MPI)</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4"/>
                  </a:ext>
                </a:extLst>
              </a:tr>
              <a:tr h="204887">
                <a:tc>
                  <a:txBody>
                    <a:bodyPr/>
                    <a:lstStyle/>
                    <a:p>
                      <a:pPr>
                        <a:spcAft>
                          <a:spcPts val="0"/>
                        </a:spcAft>
                      </a:pPr>
                      <a:r>
                        <a:rPr lang="en-GB" sz="1100">
                          <a:effectLst/>
                        </a:rPr>
                        <a:t>005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Identity and Access Management (IAM)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5"/>
                  </a:ext>
                </a:extLst>
              </a:tr>
              <a:tr h="204887">
                <a:tc>
                  <a:txBody>
                    <a:bodyPr/>
                    <a:lstStyle/>
                    <a:p>
                      <a:pPr>
                        <a:spcAft>
                          <a:spcPts val="0"/>
                        </a:spcAft>
                      </a:pPr>
                      <a:r>
                        <a:rPr lang="en-GB" sz="1100">
                          <a:effectLst/>
                        </a:rPr>
                        <a:t>006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Reliable Messaging Infrastructure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6"/>
                  </a:ext>
                </a:extLst>
              </a:tr>
              <a:tr h="204887">
                <a:tc>
                  <a:txBody>
                    <a:bodyPr/>
                    <a:lstStyle/>
                    <a:p>
                      <a:pPr>
                        <a:spcAft>
                          <a:spcPts val="0"/>
                        </a:spcAft>
                      </a:pPr>
                      <a:r>
                        <a:rPr lang="en-GB" sz="1100">
                          <a:effectLst/>
                        </a:rPr>
                        <a:t>007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Subscriptions Infrastructure*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7"/>
                  </a:ext>
                </a:extLst>
              </a:tr>
              <a:tr h="204887">
                <a:tc>
                  <a:txBody>
                    <a:bodyPr/>
                    <a:lstStyle/>
                    <a:p>
                      <a:pPr>
                        <a:spcAft>
                          <a:spcPts val="0"/>
                        </a:spcAft>
                      </a:pPr>
                      <a:r>
                        <a:rPr lang="en-GB" sz="1100">
                          <a:effectLst/>
                        </a:rPr>
                        <a:t>008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Consent Management*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8"/>
                  </a:ext>
                </a:extLst>
              </a:tr>
              <a:tr h="204887">
                <a:tc>
                  <a:txBody>
                    <a:bodyPr/>
                    <a:lstStyle/>
                    <a:p>
                      <a:pPr>
                        <a:spcAft>
                          <a:spcPts val="0"/>
                        </a:spcAft>
                      </a:pPr>
                      <a:r>
                        <a:rPr lang="en-GB" sz="1100">
                          <a:effectLst/>
                        </a:rPr>
                        <a:t>009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Auditing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09"/>
                  </a:ext>
                </a:extLst>
              </a:tr>
              <a:tr h="204887">
                <a:tc>
                  <a:txBody>
                    <a:bodyPr/>
                    <a:lstStyle/>
                    <a:p>
                      <a:pPr>
                        <a:spcAft>
                          <a:spcPts val="0"/>
                        </a:spcAft>
                      </a:pPr>
                      <a:r>
                        <a:rPr lang="en-GB" sz="1100">
                          <a:effectLst/>
                        </a:rPr>
                        <a:t>010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FHIR Aggregator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0"/>
                  </a:ext>
                </a:extLst>
              </a:tr>
              <a:tr h="204887">
                <a:tc>
                  <a:txBody>
                    <a:bodyPr/>
                    <a:lstStyle/>
                    <a:p>
                      <a:pPr>
                        <a:spcAft>
                          <a:spcPts val="0"/>
                        </a:spcAft>
                      </a:pPr>
                      <a:r>
                        <a:rPr lang="en-GB" sz="1100">
                          <a:effectLst/>
                        </a:rPr>
                        <a:t>011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Interfaces with the Personal Demographic Service (PDS)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1"/>
                  </a:ext>
                </a:extLst>
              </a:tr>
              <a:tr h="204887">
                <a:tc>
                  <a:txBody>
                    <a:bodyPr/>
                    <a:lstStyle/>
                    <a:p>
                      <a:pPr>
                        <a:spcAft>
                          <a:spcPts val="0"/>
                        </a:spcAft>
                      </a:pPr>
                      <a:r>
                        <a:rPr lang="en-GB" sz="1100">
                          <a:effectLst/>
                        </a:rPr>
                        <a:t>012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Interfaces with the Electronic Staff Record (ESR)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2"/>
                  </a:ext>
                </a:extLst>
              </a:tr>
              <a:tr h="204887">
                <a:tc>
                  <a:txBody>
                    <a:bodyPr/>
                    <a:lstStyle/>
                    <a:p>
                      <a:pPr>
                        <a:spcAft>
                          <a:spcPts val="0"/>
                        </a:spcAft>
                      </a:pPr>
                      <a:r>
                        <a:rPr lang="en-GB" sz="1100">
                          <a:effectLst/>
                        </a:rPr>
                        <a:t>013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dirty="0">
                          <a:effectLst/>
                        </a:rPr>
                        <a:t>Interfaces with the Organisational Data Service (ODS)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3"/>
                  </a:ext>
                </a:extLst>
              </a:tr>
              <a:tr h="204887">
                <a:tc>
                  <a:txBody>
                    <a:bodyPr/>
                    <a:lstStyle/>
                    <a:p>
                      <a:pPr>
                        <a:spcAft>
                          <a:spcPts val="0"/>
                        </a:spcAft>
                      </a:pPr>
                      <a:r>
                        <a:rPr lang="en-GB" sz="1100">
                          <a:effectLst/>
                        </a:rPr>
                        <a:t>014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Governance for Data Providers*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4"/>
                  </a:ext>
                </a:extLst>
              </a:tr>
              <a:tr h="204887">
                <a:tc>
                  <a:txBody>
                    <a:bodyPr/>
                    <a:lstStyle/>
                    <a:p>
                      <a:pPr>
                        <a:spcAft>
                          <a:spcPts val="0"/>
                        </a:spcAft>
                      </a:pPr>
                      <a:r>
                        <a:rPr lang="en-GB" sz="1100">
                          <a:effectLst/>
                        </a:rPr>
                        <a:t>015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Governance for Data Consumers*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5"/>
                  </a:ext>
                </a:extLst>
              </a:tr>
              <a:tr h="204887">
                <a:tc>
                  <a:txBody>
                    <a:bodyPr/>
                    <a:lstStyle/>
                    <a:p>
                      <a:pPr>
                        <a:spcAft>
                          <a:spcPts val="0"/>
                        </a:spcAft>
                      </a:pPr>
                      <a:r>
                        <a:rPr lang="en-GB" sz="1100">
                          <a:effectLst/>
                        </a:rPr>
                        <a:t>016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Securing the YHCR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6"/>
                  </a:ext>
                </a:extLst>
              </a:tr>
              <a:tr h="204887">
                <a:tc>
                  <a:txBody>
                    <a:bodyPr/>
                    <a:lstStyle/>
                    <a:p>
                      <a:pPr>
                        <a:spcAft>
                          <a:spcPts val="0"/>
                        </a:spcAft>
                      </a:pPr>
                      <a:r>
                        <a:rPr lang="en-GB" sz="1100">
                          <a:effectLst/>
                        </a:rPr>
                        <a:t>017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Data Quality Reporting*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7"/>
                  </a:ext>
                </a:extLst>
              </a:tr>
              <a:tr h="204887">
                <a:tc>
                  <a:txBody>
                    <a:bodyPr/>
                    <a:lstStyle/>
                    <a:p>
                      <a:pPr>
                        <a:spcAft>
                          <a:spcPts val="0"/>
                        </a:spcAft>
                      </a:pPr>
                      <a:r>
                        <a:rPr lang="en-GB" sz="1100">
                          <a:effectLst/>
                        </a:rPr>
                        <a:t>018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Regional FHIR Store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8"/>
                  </a:ext>
                </a:extLst>
              </a:tr>
              <a:tr h="204887">
                <a:tc>
                  <a:txBody>
                    <a:bodyPr/>
                    <a:lstStyle/>
                    <a:p>
                      <a:pPr>
                        <a:spcAft>
                          <a:spcPts val="0"/>
                        </a:spcAft>
                      </a:pPr>
                      <a:r>
                        <a:rPr lang="en-GB" sz="1100">
                          <a:effectLst/>
                        </a:rPr>
                        <a:t>019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Document Management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19"/>
                  </a:ext>
                </a:extLst>
              </a:tr>
              <a:tr h="204887">
                <a:tc>
                  <a:txBody>
                    <a:bodyPr/>
                    <a:lstStyle/>
                    <a:p>
                      <a:pPr>
                        <a:spcAft>
                          <a:spcPts val="0"/>
                        </a:spcAft>
                      </a:pPr>
                      <a:r>
                        <a:rPr lang="en-GB" sz="1100">
                          <a:effectLst/>
                        </a:rPr>
                        <a:t>021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Non-Functional Requirements for Regional Infrastructure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0"/>
                  </a:ext>
                </a:extLst>
              </a:tr>
              <a:tr h="204887">
                <a:tc>
                  <a:txBody>
                    <a:bodyPr/>
                    <a:lstStyle/>
                    <a:p>
                      <a:pPr>
                        <a:spcAft>
                          <a:spcPts val="0"/>
                        </a:spcAft>
                      </a:pPr>
                      <a:r>
                        <a:rPr lang="en-GB" sz="1100">
                          <a:effectLst/>
                        </a:rPr>
                        <a:t>020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Onboarding Data Providers*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1"/>
                  </a:ext>
                </a:extLst>
              </a:tr>
              <a:tr h="204887">
                <a:tc>
                  <a:txBody>
                    <a:bodyPr/>
                    <a:lstStyle/>
                    <a:p>
                      <a:pPr>
                        <a:spcAft>
                          <a:spcPts val="0"/>
                        </a:spcAft>
                      </a:pPr>
                      <a:r>
                        <a:rPr lang="en-GB" sz="1100">
                          <a:effectLst/>
                        </a:rPr>
                        <a:t>021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Onboarding Data Consumers*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2"/>
                  </a:ext>
                </a:extLst>
              </a:tr>
              <a:tr h="204887">
                <a:tc>
                  <a:txBody>
                    <a:bodyPr/>
                    <a:lstStyle/>
                    <a:p>
                      <a:pPr>
                        <a:spcAft>
                          <a:spcPts val="0"/>
                        </a:spcAft>
                      </a:pPr>
                      <a:r>
                        <a:rPr lang="en-GB" sz="1100">
                          <a:effectLst/>
                        </a:rPr>
                        <a:t>022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YHCR FHIR Resource Profiles*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3"/>
                  </a:ext>
                </a:extLst>
              </a:tr>
              <a:tr h="204887">
                <a:tc>
                  <a:txBody>
                    <a:bodyPr/>
                    <a:lstStyle/>
                    <a:p>
                      <a:pPr>
                        <a:spcAft>
                          <a:spcPts val="0"/>
                        </a:spcAft>
                      </a:pPr>
                      <a:r>
                        <a:rPr lang="en-GB" sz="1100">
                          <a:effectLst/>
                        </a:rPr>
                        <a:t>023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a:effectLst/>
                        </a:rPr>
                        <a:t>The YHCR Maturity Model*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4"/>
                  </a:ext>
                </a:extLst>
              </a:tr>
              <a:tr h="204887">
                <a:tc>
                  <a:txBody>
                    <a:bodyPr/>
                    <a:lstStyle/>
                    <a:p>
                      <a:pPr>
                        <a:spcAft>
                          <a:spcPts val="0"/>
                        </a:spcAft>
                      </a:pPr>
                      <a:r>
                        <a:rPr lang="en-GB" sz="1100">
                          <a:effectLst/>
                        </a:rPr>
                        <a:t>024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tc>
                  <a:txBody>
                    <a:bodyPr/>
                    <a:lstStyle/>
                    <a:p>
                      <a:pPr>
                        <a:spcAft>
                          <a:spcPts val="0"/>
                        </a:spcAft>
                      </a:pPr>
                      <a:r>
                        <a:rPr lang="en-GB" sz="1100" dirty="0">
                          <a:effectLst/>
                        </a:rPr>
                        <a:t>FHIR and the Co-ordination of Care*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1349" marR="51349" marT="0" marB="0"/>
                </a:tc>
                <a:extLst>
                  <a:ext uri="{0D108BD9-81ED-4DB2-BD59-A6C34878D82A}">
                    <a16:rowId xmlns:a16="http://schemas.microsoft.com/office/drawing/2014/main" xmlns="" val="10025"/>
                  </a:ext>
                </a:extLst>
              </a:tr>
            </a:tbl>
          </a:graphicData>
        </a:graphic>
      </p:graphicFrame>
      <p:sp>
        <p:nvSpPr>
          <p:cNvPr id="2" name="TextBox 1">
            <a:extLst>
              <a:ext uri="{FF2B5EF4-FFF2-40B4-BE49-F238E27FC236}">
                <a16:creationId xmlns:a16="http://schemas.microsoft.com/office/drawing/2014/main" xmlns="" id="{AE3F4193-7436-43C3-827E-A286DE710995}"/>
              </a:ext>
            </a:extLst>
          </p:cNvPr>
          <p:cNvSpPr txBox="1"/>
          <p:nvPr/>
        </p:nvSpPr>
        <p:spPr>
          <a:xfrm>
            <a:off x="2225963" y="252106"/>
            <a:ext cx="7426037" cy="369332"/>
          </a:xfrm>
          <a:prstGeom prst="rect">
            <a:avLst/>
          </a:prstGeom>
          <a:noFill/>
        </p:spPr>
        <p:txBody>
          <a:bodyPr wrap="square" rtlCol="0">
            <a:spAutoFit/>
          </a:bodyPr>
          <a:lstStyle/>
          <a:p>
            <a:pPr algn="ctr"/>
            <a:r>
              <a:rPr lang="en-GB" dirty="0"/>
              <a:t>Further technical detail is available via published detailed design papers</a:t>
            </a:r>
          </a:p>
        </p:txBody>
      </p:sp>
    </p:spTree>
    <p:extLst>
      <p:ext uri="{BB962C8B-B14F-4D97-AF65-F5344CB8AC3E}">
        <p14:creationId xmlns:p14="http://schemas.microsoft.com/office/powerpoint/2010/main" val="671730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3F4193-7436-43C3-827E-A286DE710995}"/>
              </a:ext>
            </a:extLst>
          </p:cNvPr>
          <p:cNvSpPr txBox="1"/>
          <p:nvPr/>
        </p:nvSpPr>
        <p:spPr>
          <a:xfrm>
            <a:off x="2225963" y="67386"/>
            <a:ext cx="7426037" cy="400110"/>
          </a:xfrm>
          <a:prstGeom prst="rect">
            <a:avLst/>
          </a:prstGeom>
          <a:noFill/>
        </p:spPr>
        <p:txBody>
          <a:bodyPr wrap="square" rtlCol="0">
            <a:spAutoFit/>
          </a:bodyPr>
          <a:lstStyle/>
          <a:p>
            <a:pPr algn="ctr"/>
            <a:r>
              <a:rPr lang="en-GB" sz="2000" u="sng" dirty="0"/>
              <a:t>Initial Pilot Sites and Clinical Use Cases</a:t>
            </a:r>
          </a:p>
        </p:txBody>
      </p:sp>
      <p:sp>
        <p:nvSpPr>
          <p:cNvPr id="3" name="TextBox 2">
            <a:extLst>
              <a:ext uri="{FF2B5EF4-FFF2-40B4-BE49-F238E27FC236}">
                <a16:creationId xmlns:a16="http://schemas.microsoft.com/office/drawing/2014/main" xmlns="" id="{3C53A015-0627-4D79-9A43-451AE4BFCF24}"/>
              </a:ext>
            </a:extLst>
          </p:cNvPr>
          <p:cNvSpPr txBox="1"/>
          <p:nvPr/>
        </p:nvSpPr>
        <p:spPr>
          <a:xfrm>
            <a:off x="3602182" y="536248"/>
            <a:ext cx="8488217" cy="6247864"/>
          </a:xfrm>
          <a:prstGeom prst="rect">
            <a:avLst/>
          </a:prstGeom>
          <a:solidFill>
            <a:schemeClr val="bg1">
              <a:lumMod val="95000"/>
            </a:schemeClr>
          </a:solidFill>
        </p:spPr>
        <p:txBody>
          <a:bodyPr wrap="square" lIns="180000" rtlCol="0">
            <a:spAutoFit/>
          </a:bodyPr>
          <a:lstStyle/>
          <a:p>
            <a:r>
              <a:rPr lang="en-GB" sz="1000" b="1" u="sng" dirty="0"/>
              <a:t>Doncaster Patient Encounters visible in the Rotherham Care Record</a:t>
            </a:r>
            <a:endParaRPr lang="en-GB" sz="1000" dirty="0"/>
          </a:p>
          <a:p>
            <a:r>
              <a:rPr lang="en-GB" sz="1000" i="1" dirty="0"/>
              <a:t>Achieved by:</a:t>
            </a:r>
            <a:endParaRPr lang="en-GB" sz="1000" dirty="0"/>
          </a:p>
          <a:p>
            <a:pPr lvl="0"/>
            <a:r>
              <a:rPr lang="en-GB" sz="1000" dirty="0"/>
              <a:t>Live Doncaster Encounter records exposed over the FHIR proxy.</a:t>
            </a:r>
          </a:p>
          <a:p>
            <a:pPr lvl="0"/>
            <a:r>
              <a:rPr lang="en-GB" sz="1000" dirty="0"/>
              <a:t>The creation of a user interface screen within Sepia to display a list of Doncaster Encounters for a given Patient NHS Number.</a:t>
            </a:r>
          </a:p>
          <a:p>
            <a:r>
              <a:rPr lang="en-GB" sz="1000" b="1" dirty="0"/>
              <a:t> </a:t>
            </a:r>
            <a:endParaRPr lang="en-GB" sz="1000" dirty="0"/>
          </a:p>
          <a:p>
            <a:r>
              <a:rPr lang="en-GB" sz="1000" b="1" u="sng" dirty="0"/>
              <a:t>Rotherham Patient Encounters visible in the Leeds Teaching Hospitals Care Record (PPM+)</a:t>
            </a:r>
            <a:endParaRPr lang="en-GB" sz="1000" dirty="0"/>
          </a:p>
          <a:p>
            <a:r>
              <a:rPr lang="en-GB" sz="1000" i="1" dirty="0"/>
              <a:t>Achieved by:</a:t>
            </a:r>
            <a:endParaRPr lang="en-GB" sz="1000" dirty="0"/>
          </a:p>
          <a:p>
            <a:pPr lvl="0"/>
            <a:r>
              <a:rPr lang="en-GB" sz="1000" dirty="0"/>
              <a:t>Live Rotherham Encounter records exposed over the FHIR proxy.</a:t>
            </a:r>
          </a:p>
          <a:p>
            <a:pPr lvl="0"/>
            <a:r>
              <a:rPr lang="en-GB" sz="1000" dirty="0"/>
              <a:t>The creation of a user interface screen within PPM+ to display a list of Rotherham Encounters for a given Patient NHS Number.</a:t>
            </a:r>
          </a:p>
          <a:p>
            <a:r>
              <a:rPr lang="en-GB" sz="1000" b="1" dirty="0"/>
              <a:t> </a:t>
            </a:r>
            <a:endParaRPr lang="en-GB" sz="1000" dirty="0"/>
          </a:p>
          <a:p>
            <a:r>
              <a:rPr lang="en-GB" sz="1000" b="1" u="sng" dirty="0"/>
              <a:t>Ambulance Transfer of Care records visible in the Doncaster Care Record</a:t>
            </a:r>
            <a:endParaRPr lang="en-GB" sz="1000" dirty="0"/>
          </a:p>
          <a:p>
            <a:r>
              <a:rPr lang="en-GB" sz="1000" i="1" dirty="0"/>
              <a:t>Achieved by:</a:t>
            </a:r>
            <a:endParaRPr lang="en-GB" sz="1000" dirty="0"/>
          </a:p>
          <a:p>
            <a:pPr lvl="0"/>
            <a:r>
              <a:rPr lang="en-GB" sz="1000" dirty="0"/>
              <a:t>Live Ambulance Transfer of Care records exposed over the FHIR proxy.</a:t>
            </a:r>
          </a:p>
          <a:p>
            <a:pPr lvl="0"/>
            <a:r>
              <a:rPr lang="en-GB" sz="1000" dirty="0"/>
              <a:t>The creation of a user interface screen within Doncaster’s Care Record to display an Ambulance Transfer of Care for a given Patient NHS Number.</a:t>
            </a:r>
          </a:p>
          <a:p>
            <a:r>
              <a:rPr lang="en-GB" sz="1000" b="1" dirty="0"/>
              <a:t> </a:t>
            </a:r>
            <a:endParaRPr lang="en-GB" sz="1000" dirty="0"/>
          </a:p>
          <a:p>
            <a:r>
              <a:rPr lang="en-GB" sz="1000" b="1" u="sng" dirty="0"/>
              <a:t>Humber Mental Health Care Crisis Plans visible in the Yorkshire Ambulance Service Care Record</a:t>
            </a:r>
            <a:endParaRPr lang="en-GB" sz="1000" dirty="0"/>
          </a:p>
          <a:p>
            <a:r>
              <a:rPr lang="en-GB" sz="1000" i="1" dirty="0"/>
              <a:t>Achieved by:</a:t>
            </a:r>
            <a:endParaRPr lang="en-GB" sz="1000" dirty="0"/>
          </a:p>
          <a:p>
            <a:pPr lvl="0"/>
            <a:r>
              <a:rPr lang="en-GB" sz="1000" dirty="0"/>
              <a:t>Live Mental Health Care Crisis Plan records exposed over the FHIR proxy.</a:t>
            </a:r>
          </a:p>
          <a:p>
            <a:pPr lvl="0"/>
            <a:r>
              <a:rPr lang="en-GB" sz="1000" dirty="0"/>
              <a:t>The creation of a user interface screen within Yorkshire Ambulance Service Care record to display a Mental Health Care Crisis plan for a given Patient NHS Number.</a:t>
            </a:r>
          </a:p>
          <a:p>
            <a:r>
              <a:rPr lang="en-GB" sz="1000" b="1" dirty="0"/>
              <a:t> </a:t>
            </a:r>
            <a:endParaRPr lang="en-GB" sz="1000" dirty="0"/>
          </a:p>
          <a:p>
            <a:r>
              <a:rPr lang="en-GB" sz="1000" b="1" u="sng" dirty="0"/>
              <a:t>Rotherham Do Not Attempt Resuscitation (DNAR) status visible in the Yorkshire Ambulance Service Care Record</a:t>
            </a:r>
            <a:endParaRPr lang="en-GB" sz="1000" dirty="0"/>
          </a:p>
          <a:p>
            <a:r>
              <a:rPr lang="en-GB" sz="1000" i="1" dirty="0"/>
              <a:t>Achieved by:</a:t>
            </a:r>
            <a:endParaRPr lang="en-GB" sz="1000" dirty="0"/>
          </a:p>
          <a:p>
            <a:pPr lvl="0"/>
            <a:r>
              <a:rPr lang="en-GB" sz="1000" dirty="0"/>
              <a:t>Live DNAR status records exposed over the FHIR proxy.</a:t>
            </a:r>
          </a:p>
          <a:p>
            <a:pPr lvl="0"/>
            <a:r>
              <a:rPr lang="en-GB" sz="1000" dirty="0"/>
              <a:t>The creation of a user interface screen within Yorkshire Ambulance Service Care record to display the DNAR status for a given Patient NHS Number.</a:t>
            </a:r>
          </a:p>
          <a:p>
            <a:r>
              <a:rPr lang="en-GB" sz="1000" b="1" dirty="0"/>
              <a:t> </a:t>
            </a:r>
            <a:endParaRPr lang="en-GB" sz="1000" dirty="0"/>
          </a:p>
          <a:p>
            <a:r>
              <a:rPr lang="en-GB" sz="1000" b="1" u="sng" dirty="0"/>
              <a:t>Rotherham Inter Provider Cancer Transfer form visible in Leeds Teaching Hospitals PPM+ </a:t>
            </a:r>
            <a:endParaRPr lang="en-GB" sz="1000" dirty="0"/>
          </a:p>
          <a:p>
            <a:r>
              <a:rPr lang="en-GB" sz="1000" i="1" dirty="0"/>
              <a:t>Achieved by:</a:t>
            </a:r>
            <a:endParaRPr lang="en-GB" sz="1000" dirty="0"/>
          </a:p>
          <a:p>
            <a:pPr lvl="0"/>
            <a:r>
              <a:rPr lang="en-GB" sz="1000" dirty="0"/>
              <a:t>Live Rotherham Inter Provider Transfer forms exposed over the FHIR proxy.</a:t>
            </a:r>
          </a:p>
          <a:p>
            <a:pPr lvl="0"/>
            <a:r>
              <a:rPr lang="en-GB" sz="1000" dirty="0"/>
              <a:t>The creation of a user interface screen within PPM+ to display an Inter Provider Cancer Transfer form for a given Patient NHS Number.</a:t>
            </a:r>
          </a:p>
          <a:p>
            <a:r>
              <a:rPr lang="en-GB" sz="1000" b="1" dirty="0"/>
              <a:t> </a:t>
            </a:r>
            <a:endParaRPr lang="en-GB" sz="1000" dirty="0"/>
          </a:p>
          <a:p>
            <a:r>
              <a:rPr lang="en-GB" sz="1000" b="1" u="sng" dirty="0"/>
              <a:t>Humber Social/Mental Health Care Teams informed of “Frequent Flyer” attendances at Leeds Teaching Hospitals</a:t>
            </a:r>
            <a:endParaRPr lang="en-GB" sz="1000" dirty="0"/>
          </a:p>
          <a:p>
            <a:r>
              <a:rPr lang="en-GB" sz="1000" i="1" dirty="0"/>
              <a:t>Achieved by:</a:t>
            </a:r>
            <a:endParaRPr lang="en-GB" sz="1000" dirty="0"/>
          </a:p>
          <a:p>
            <a:pPr lvl="0"/>
            <a:r>
              <a:rPr lang="en-GB" sz="1000" dirty="0"/>
              <a:t>Emergency Department attendances published from Leeds Teaching Hospitals’ PPM+ Care Record as soon as the attendance begins.</a:t>
            </a:r>
          </a:p>
          <a:p>
            <a:pPr lvl="0"/>
            <a:r>
              <a:rPr lang="en-GB" sz="1000" dirty="0"/>
              <a:t>Email sent to nominated care team at Humber and Vale.</a:t>
            </a:r>
          </a:p>
          <a:p>
            <a:r>
              <a:rPr lang="en-GB" sz="1000" b="1" dirty="0"/>
              <a:t> </a:t>
            </a:r>
            <a:endParaRPr lang="en-GB" sz="1000" dirty="0"/>
          </a:p>
          <a:p>
            <a:r>
              <a:rPr lang="en-GB" sz="1000" b="1" u="sng" dirty="0"/>
              <a:t>Yorkshire Ambulance Service informed of the outcome of Emergency Department attendances at Rotherham</a:t>
            </a:r>
            <a:endParaRPr lang="en-GB" sz="1000" dirty="0"/>
          </a:p>
          <a:p>
            <a:r>
              <a:rPr lang="en-GB" sz="1000" i="1" dirty="0"/>
              <a:t>Achieved by:</a:t>
            </a:r>
            <a:endParaRPr lang="en-GB" sz="1000" dirty="0"/>
          </a:p>
          <a:p>
            <a:pPr lvl="0"/>
            <a:r>
              <a:rPr lang="en-GB" sz="1000" dirty="0"/>
              <a:t>Emergency Department attendances published from Rotherham’s Care Record upon completion.</a:t>
            </a:r>
          </a:p>
          <a:p>
            <a:pPr lvl="0"/>
            <a:r>
              <a:rPr lang="en-GB" sz="1000" dirty="0"/>
              <a:t>Attendance data sent to Yorkshire Ambulance Service’s information/quality and performance team.</a:t>
            </a:r>
          </a:p>
        </p:txBody>
      </p:sp>
      <p:sp>
        <p:nvSpPr>
          <p:cNvPr id="4" name="TextBox 3">
            <a:extLst>
              <a:ext uri="{FF2B5EF4-FFF2-40B4-BE49-F238E27FC236}">
                <a16:creationId xmlns:a16="http://schemas.microsoft.com/office/drawing/2014/main" xmlns="" id="{93709306-8D09-486C-86E0-219DB6C73F04}"/>
              </a:ext>
            </a:extLst>
          </p:cNvPr>
          <p:cNvSpPr txBox="1"/>
          <p:nvPr/>
        </p:nvSpPr>
        <p:spPr>
          <a:xfrm>
            <a:off x="230908" y="2087423"/>
            <a:ext cx="3186545" cy="2673072"/>
          </a:xfrm>
          <a:prstGeom prst="roundRect">
            <a:avLst/>
          </a:prstGeom>
          <a:solidFill>
            <a:schemeClr val="accent2"/>
          </a:solidFill>
        </p:spPr>
        <p:txBody>
          <a:bodyPr wrap="square" rtlCol="0">
            <a:spAutoFit/>
          </a:bodyPr>
          <a:lstStyle/>
          <a:p>
            <a:pPr marL="285750" indent="-285750">
              <a:spcBef>
                <a:spcPts val="600"/>
              </a:spcBef>
              <a:buFont typeface="Arial" panose="020B0604020202020204" pitchFamily="34" charset="0"/>
              <a:buChar char="•"/>
            </a:pPr>
            <a:r>
              <a:rPr lang="en-GB" dirty="0"/>
              <a:t>Doncaster Acute</a:t>
            </a:r>
          </a:p>
          <a:p>
            <a:pPr marL="285750" indent="-285750">
              <a:spcBef>
                <a:spcPts val="600"/>
              </a:spcBef>
              <a:buFont typeface="Arial" panose="020B0604020202020204" pitchFamily="34" charset="0"/>
              <a:buChar char="•"/>
            </a:pPr>
            <a:r>
              <a:rPr lang="en-GB" dirty="0"/>
              <a:t>Rotherham Acute</a:t>
            </a:r>
          </a:p>
          <a:p>
            <a:pPr marL="285750" indent="-285750">
              <a:spcBef>
                <a:spcPts val="600"/>
              </a:spcBef>
              <a:buFont typeface="Arial" panose="020B0604020202020204" pitchFamily="34" charset="0"/>
              <a:buChar char="•"/>
            </a:pPr>
            <a:r>
              <a:rPr lang="en-GB" dirty="0"/>
              <a:t>Humber Teaching NHS FT</a:t>
            </a:r>
          </a:p>
          <a:p>
            <a:pPr marL="285750" indent="-285750">
              <a:spcBef>
                <a:spcPts val="600"/>
              </a:spcBef>
              <a:buFont typeface="Arial" panose="020B0604020202020204" pitchFamily="34" charset="0"/>
              <a:buChar char="•"/>
            </a:pPr>
            <a:r>
              <a:rPr lang="en-GB" dirty="0"/>
              <a:t>Leeds Teaching Hospitals</a:t>
            </a:r>
          </a:p>
          <a:p>
            <a:pPr marL="285750" indent="-285750">
              <a:spcBef>
                <a:spcPts val="600"/>
              </a:spcBef>
              <a:buFont typeface="Arial" panose="020B0604020202020204" pitchFamily="34" charset="0"/>
              <a:buChar char="•"/>
            </a:pPr>
            <a:r>
              <a:rPr lang="en-GB" dirty="0" smtClean="0"/>
              <a:t>York </a:t>
            </a:r>
            <a:r>
              <a:rPr lang="en-GB" dirty="0"/>
              <a:t>Council</a:t>
            </a:r>
          </a:p>
          <a:p>
            <a:pPr marL="285750" indent="-285750">
              <a:spcBef>
                <a:spcPts val="600"/>
              </a:spcBef>
              <a:buFont typeface="Arial" panose="020B0604020202020204" pitchFamily="34" charset="0"/>
              <a:buChar char="•"/>
            </a:pPr>
            <a:r>
              <a:rPr lang="en-GB" dirty="0"/>
              <a:t>Yorkshire Ambulance Service</a:t>
            </a:r>
          </a:p>
        </p:txBody>
      </p:sp>
    </p:spTree>
    <p:extLst>
      <p:ext uri="{BB962C8B-B14F-4D97-AF65-F5344CB8AC3E}">
        <p14:creationId xmlns:p14="http://schemas.microsoft.com/office/powerpoint/2010/main" val="3075048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3F4193-7436-43C3-827E-A286DE710995}"/>
              </a:ext>
            </a:extLst>
          </p:cNvPr>
          <p:cNvSpPr txBox="1"/>
          <p:nvPr/>
        </p:nvSpPr>
        <p:spPr>
          <a:xfrm>
            <a:off x="2225963" y="58150"/>
            <a:ext cx="7426037" cy="400110"/>
          </a:xfrm>
          <a:prstGeom prst="rect">
            <a:avLst/>
          </a:prstGeom>
          <a:noFill/>
        </p:spPr>
        <p:txBody>
          <a:bodyPr wrap="square" rtlCol="0">
            <a:spAutoFit/>
          </a:bodyPr>
          <a:lstStyle/>
          <a:p>
            <a:pPr algn="ctr"/>
            <a:r>
              <a:rPr lang="en-GB" sz="2000" u="sng" dirty="0"/>
              <a:t>Pilots Progress Report </a:t>
            </a:r>
          </a:p>
        </p:txBody>
      </p:sp>
      <p:pic>
        <p:nvPicPr>
          <p:cNvPr id="5" name="Picture 4">
            <a:extLst>
              <a:ext uri="{FF2B5EF4-FFF2-40B4-BE49-F238E27FC236}">
                <a16:creationId xmlns:a16="http://schemas.microsoft.com/office/drawing/2014/main" xmlns="" id="{DED4196B-E525-49DF-B14A-174F39951BE2}"/>
              </a:ext>
            </a:extLst>
          </p:cNvPr>
          <p:cNvPicPr>
            <a:picLocks noChangeAspect="1"/>
          </p:cNvPicPr>
          <p:nvPr/>
        </p:nvPicPr>
        <p:blipFill>
          <a:blip r:embed="rId2"/>
          <a:stretch>
            <a:fillRect/>
          </a:stretch>
        </p:blipFill>
        <p:spPr>
          <a:xfrm>
            <a:off x="2608259" y="488809"/>
            <a:ext cx="6715125" cy="5819775"/>
          </a:xfrm>
          <a:prstGeom prst="rect">
            <a:avLst/>
          </a:prstGeom>
        </p:spPr>
      </p:pic>
      <p:sp>
        <p:nvSpPr>
          <p:cNvPr id="6" name="TextBox 5">
            <a:extLst>
              <a:ext uri="{FF2B5EF4-FFF2-40B4-BE49-F238E27FC236}">
                <a16:creationId xmlns:a16="http://schemas.microsoft.com/office/drawing/2014/main" xmlns="" id="{88AA1412-2071-4ED5-87D6-FA4F309095D1}"/>
              </a:ext>
            </a:extLst>
          </p:cNvPr>
          <p:cNvSpPr txBox="1"/>
          <p:nvPr/>
        </p:nvSpPr>
        <p:spPr>
          <a:xfrm>
            <a:off x="176930" y="6250418"/>
            <a:ext cx="11730181" cy="584775"/>
          </a:xfrm>
          <a:prstGeom prst="rect">
            <a:avLst/>
          </a:prstGeom>
          <a:noFill/>
        </p:spPr>
        <p:txBody>
          <a:bodyPr wrap="square" rtlCol="0">
            <a:spAutoFit/>
          </a:bodyPr>
          <a:lstStyle/>
          <a:p>
            <a:pPr algn="ctr"/>
            <a:r>
              <a:rPr lang="en-GB" sz="1600" dirty="0"/>
              <a:t>An automated testing tool has been developed and provides weekly updates. </a:t>
            </a:r>
          </a:p>
          <a:p>
            <a:pPr algn="ctr"/>
            <a:r>
              <a:rPr lang="en-GB" sz="1600" dirty="0"/>
              <a:t>The initial wave of pilots will prove the core capabilities - and is now nearing completion.</a:t>
            </a:r>
          </a:p>
        </p:txBody>
      </p:sp>
    </p:spTree>
    <p:extLst>
      <p:ext uri="{BB962C8B-B14F-4D97-AF65-F5344CB8AC3E}">
        <p14:creationId xmlns:p14="http://schemas.microsoft.com/office/powerpoint/2010/main" val="3403035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4559829" y="1508787"/>
            <a:ext cx="5653824" cy="4233333"/>
          </a:xfrm>
          <a:prstGeom prst="rect">
            <a:avLst/>
          </a:prstGeom>
        </p:spPr>
      </p:pic>
      <p:sp>
        <p:nvSpPr>
          <p:cNvPr id="4" name="TextBox 3"/>
          <p:cNvSpPr txBox="1"/>
          <p:nvPr/>
        </p:nvSpPr>
        <p:spPr>
          <a:xfrm>
            <a:off x="719403" y="740702"/>
            <a:ext cx="7529049" cy="584775"/>
          </a:xfrm>
          <a:prstGeom prst="rect">
            <a:avLst/>
          </a:prstGeom>
          <a:noFill/>
        </p:spPr>
        <p:txBody>
          <a:bodyPr wrap="none" rtlCol="0">
            <a:spAutoFit/>
          </a:bodyPr>
          <a:lstStyle/>
          <a:p>
            <a:r>
              <a:rPr lang="en-GB" sz="3200" dirty="0">
                <a:latin typeface="Tahoma" panose="020B0604030504040204" pitchFamily="34" charset="0"/>
                <a:ea typeface="Tahoma" panose="020B0604030504040204" pitchFamily="34" charset="0"/>
                <a:cs typeface="Tahoma" panose="020B0604030504040204" pitchFamily="34" charset="0"/>
              </a:rPr>
              <a:t>What is Population Health Management?</a:t>
            </a:r>
          </a:p>
        </p:txBody>
      </p:sp>
      <p:sp>
        <p:nvSpPr>
          <p:cNvPr id="5" name="TextBox 4"/>
          <p:cNvSpPr txBox="1"/>
          <p:nvPr/>
        </p:nvSpPr>
        <p:spPr>
          <a:xfrm>
            <a:off x="719403" y="1892830"/>
            <a:ext cx="4224469" cy="3702873"/>
          </a:xfrm>
          <a:prstGeom prst="rect">
            <a:avLst/>
          </a:prstGeom>
          <a:noFill/>
        </p:spPr>
        <p:txBody>
          <a:bodyPr wrap="square" rtlCol="0">
            <a:spAutoFit/>
          </a:bodyPr>
          <a:lstStyle/>
          <a:p>
            <a:pPr marL="380990" indent="-380990">
              <a:buFont typeface="Arial" panose="020B0604020202020204" pitchFamily="34" charset="0"/>
              <a:buChar char="•"/>
            </a:pPr>
            <a:r>
              <a:rPr lang="en-GB" sz="2133" dirty="0"/>
              <a:t>Recognises that health and wellbeing is more than just being ‘without disease’. </a:t>
            </a:r>
          </a:p>
          <a:p>
            <a:pPr marL="380990" indent="-380990">
              <a:buFont typeface="Arial" panose="020B0604020202020204" pitchFamily="34" charset="0"/>
              <a:buChar char="•"/>
            </a:pPr>
            <a:r>
              <a:rPr lang="en-GB" sz="2133" dirty="0"/>
              <a:t>It moves away from managing disease in silos to an approach based on defined populations of people, who may have multiple ‘disease conditions’.</a:t>
            </a:r>
          </a:p>
          <a:p>
            <a:pPr marL="380990" indent="-380990">
              <a:buFont typeface="Arial" panose="020B0604020202020204" pitchFamily="34" charset="0"/>
              <a:buChar char="•"/>
            </a:pPr>
            <a:r>
              <a:rPr lang="en-GB" sz="2133" dirty="0"/>
              <a:t>PHM hinges heavily on the use of new technologies and richer information.</a:t>
            </a:r>
          </a:p>
        </p:txBody>
      </p:sp>
    </p:spTree>
    <p:extLst>
      <p:ext uri="{BB962C8B-B14F-4D97-AF65-F5344CB8AC3E}">
        <p14:creationId xmlns:p14="http://schemas.microsoft.com/office/powerpoint/2010/main" val="3549904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0202" y="4444662"/>
            <a:ext cx="8697000" cy="1827973"/>
          </a:xfrm>
        </p:spPr>
        <p:txBody>
          <a:bodyPr/>
          <a:lstStyle/>
          <a:p>
            <a:pPr marL="457200" indent="-457200">
              <a:spcBef>
                <a:spcPts val="0"/>
              </a:spcBef>
              <a:buFont typeface="+mj-lt"/>
              <a:buAutoNum type="arabicPeriod"/>
            </a:pPr>
            <a:r>
              <a:rPr lang="en-GB" sz="2400" dirty="0"/>
              <a:t>Culture change </a:t>
            </a:r>
          </a:p>
          <a:p>
            <a:pPr marL="457200" indent="-457200">
              <a:spcBef>
                <a:spcPts val="0"/>
              </a:spcBef>
              <a:buFont typeface="+mj-lt"/>
              <a:buAutoNum type="arabicPeriod"/>
            </a:pPr>
            <a:r>
              <a:rPr lang="en-GB" sz="2400" dirty="0"/>
              <a:t>Better engagement </a:t>
            </a:r>
          </a:p>
          <a:p>
            <a:pPr indent="-457200">
              <a:spcBef>
                <a:spcPts val="0"/>
              </a:spcBef>
              <a:buFont typeface="+mj-lt"/>
              <a:buAutoNum type="arabicPeriod"/>
            </a:pPr>
            <a:r>
              <a:rPr lang="en-GB" sz="2400" dirty="0"/>
              <a:t>Outcomes focus </a:t>
            </a:r>
          </a:p>
          <a:p>
            <a:pPr indent="-457200">
              <a:spcBef>
                <a:spcPts val="0"/>
              </a:spcBef>
              <a:buFont typeface="+mj-lt"/>
              <a:buAutoNum type="arabicPeriod"/>
            </a:pPr>
            <a:r>
              <a:rPr lang="en-GB" sz="2400" dirty="0"/>
              <a:t>Improved contracting </a:t>
            </a:r>
          </a:p>
          <a:p>
            <a:pPr indent="-457200">
              <a:spcBef>
                <a:spcPts val="0"/>
              </a:spcBef>
              <a:buFont typeface="+mj-lt"/>
              <a:buAutoNum type="arabicPeriod"/>
            </a:pPr>
            <a:r>
              <a:rPr lang="en-GB" sz="2400" dirty="0"/>
              <a:t>Provider innovation </a:t>
            </a:r>
          </a:p>
        </p:txBody>
      </p:sp>
      <p:sp>
        <p:nvSpPr>
          <p:cNvPr id="7" name="TextBox 6"/>
          <p:cNvSpPr txBox="1"/>
          <p:nvPr/>
        </p:nvSpPr>
        <p:spPr>
          <a:xfrm>
            <a:off x="750202" y="1436425"/>
            <a:ext cx="7937429" cy="2677656"/>
          </a:xfrm>
          <a:prstGeom prst="rect">
            <a:avLst/>
          </a:prstGeom>
          <a:noFill/>
        </p:spPr>
        <p:txBody>
          <a:bodyPr wrap="none" rtlCol="0">
            <a:spAutoFit/>
          </a:bodyPr>
          <a:lstStyle/>
          <a:p>
            <a:r>
              <a:rPr lang="en-GB" sz="2400" dirty="0"/>
              <a:t>There are five overall aims of Population Health Management:</a:t>
            </a:r>
          </a:p>
          <a:p>
            <a:pPr marL="457200" indent="-457200">
              <a:buFont typeface="+mj-lt"/>
              <a:buAutoNum type="arabicPeriod"/>
            </a:pPr>
            <a:r>
              <a:rPr lang="en-GB" sz="2400" dirty="0"/>
              <a:t>Improve the health and wellbeing of the population</a:t>
            </a:r>
          </a:p>
          <a:p>
            <a:pPr marL="457200" indent="-457200">
              <a:buFont typeface="+mj-lt"/>
              <a:buAutoNum type="arabicPeriod"/>
            </a:pPr>
            <a:r>
              <a:rPr lang="en-GB" sz="2400" dirty="0"/>
              <a:t>Enhance experience of care and support</a:t>
            </a:r>
          </a:p>
          <a:p>
            <a:pPr marL="457200" indent="-457200">
              <a:buFont typeface="+mj-lt"/>
              <a:buAutoNum type="arabicPeriod"/>
            </a:pPr>
            <a:r>
              <a:rPr lang="en-GB" sz="2400" dirty="0"/>
              <a:t>Reduce per capita cost of care and improve productivity</a:t>
            </a:r>
          </a:p>
          <a:p>
            <a:pPr marL="457200" indent="-457200">
              <a:buFont typeface="+mj-lt"/>
              <a:buAutoNum type="arabicPeriod"/>
            </a:pPr>
            <a:r>
              <a:rPr lang="en-GB" sz="2400" dirty="0"/>
              <a:t>Increase the well-being and engagement of the workforce</a:t>
            </a:r>
          </a:p>
          <a:p>
            <a:pPr marL="457200" indent="-457200">
              <a:buFont typeface="+mj-lt"/>
              <a:buAutoNum type="arabicPeriod"/>
            </a:pPr>
            <a:r>
              <a:rPr lang="en-GB" sz="2400" dirty="0"/>
              <a:t>Address health and care inequalities</a:t>
            </a:r>
          </a:p>
          <a:p>
            <a:endParaRPr lang="en-GB" sz="2400" dirty="0"/>
          </a:p>
        </p:txBody>
      </p:sp>
      <p:sp>
        <p:nvSpPr>
          <p:cNvPr id="5" name="TextBox 4">
            <a:extLst>
              <a:ext uri="{FF2B5EF4-FFF2-40B4-BE49-F238E27FC236}">
                <a16:creationId xmlns:a16="http://schemas.microsoft.com/office/drawing/2014/main" xmlns="" id="{1FB8A045-8481-4DF9-9794-D8E9D0DE6823}"/>
              </a:ext>
            </a:extLst>
          </p:cNvPr>
          <p:cNvSpPr txBox="1"/>
          <p:nvPr/>
        </p:nvSpPr>
        <p:spPr>
          <a:xfrm>
            <a:off x="609600" y="740702"/>
            <a:ext cx="1179747" cy="954107"/>
          </a:xfrm>
          <a:prstGeom prst="rect">
            <a:avLst/>
          </a:prstGeom>
          <a:noFill/>
        </p:spPr>
        <p:txBody>
          <a:bodyPr wrap="none" rtlCol="0">
            <a:spAutoFit/>
          </a:bodyPr>
          <a:lstStyle/>
          <a:p>
            <a:r>
              <a:rPr lang="en-GB" sz="3200" dirty="0">
                <a:latin typeface="Tahoma" panose="020B0604030504040204" pitchFamily="34" charset="0"/>
                <a:ea typeface="Tahoma" panose="020B0604030504040204" pitchFamily="34" charset="0"/>
                <a:cs typeface="Tahoma" panose="020B0604030504040204" pitchFamily="34" charset="0"/>
              </a:rPr>
              <a:t>Why?</a:t>
            </a:r>
          </a:p>
          <a:p>
            <a:endParaRPr lang="en-GB" sz="2400" dirty="0"/>
          </a:p>
        </p:txBody>
      </p:sp>
      <p:sp>
        <p:nvSpPr>
          <p:cNvPr id="8" name="TextBox 7">
            <a:extLst>
              <a:ext uri="{FF2B5EF4-FFF2-40B4-BE49-F238E27FC236}">
                <a16:creationId xmlns:a16="http://schemas.microsoft.com/office/drawing/2014/main" xmlns="" id="{DC78AD0A-3EFF-4710-BE00-8EC8F01FAA2F}"/>
              </a:ext>
            </a:extLst>
          </p:cNvPr>
          <p:cNvSpPr txBox="1"/>
          <p:nvPr/>
        </p:nvSpPr>
        <p:spPr>
          <a:xfrm>
            <a:off x="750202" y="3843262"/>
            <a:ext cx="1183337" cy="954107"/>
          </a:xfrm>
          <a:prstGeom prst="rect">
            <a:avLst/>
          </a:prstGeom>
          <a:noFill/>
        </p:spPr>
        <p:txBody>
          <a:bodyPr wrap="none" rtlCol="0">
            <a:spAutoFit/>
          </a:bodyPr>
          <a:lstStyle/>
          <a:p>
            <a:r>
              <a:rPr lang="en-GB" sz="3200" dirty="0">
                <a:latin typeface="Tahoma" panose="020B0604030504040204" pitchFamily="34" charset="0"/>
                <a:ea typeface="Tahoma" panose="020B0604030504040204" pitchFamily="34" charset="0"/>
                <a:cs typeface="Tahoma" panose="020B0604030504040204" pitchFamily="34" charset="0"/>
              </a:rPr>
              <a:t>How?</a:t>
            </a:r>
          </a:p>
          <a:p>
            <a:endParaRPr lang="en-GB" sz="2400" dirty="0"/>
          </a:p>
        </p:txBody>
      </p:sp>
    </p:spTree>
    <p:extLst>
      <p:ext uri="{BB962C8B-B14F-4D97-AF65-F5344CB8AC3E}">
        <p14:creationId xmlns:p14="http://schemas.microsoft.com/office/powerpoint/2010/main" val="403797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360" y="356659"/>
            <a:ext cx="9985109" cy="768084"/>
          </a:xfrm>
        </p:spPr>
        <p:txBody>
          <a:bodyPr>
            <a:normAutofit/>
          </a:bodyPr>
          <a:lstStyle/>
          <a:p>
            <a:r>
              <a:rPr lang="en-GB" sz="3200" dirty="0" smtClean="0">
                <a:solidFill>
                  <a:schemeClr val="tx1"/>
                </a:solidFill>
                <a:latin typeface="Tahoma" panose="020B0604030504040204" pitchFamily="34" charset="0"/>
                <a:ea typeface="Tahoma" panose="020B0604030504040204" pitchFamily="34" charset="0"/>
                <a:cs typeface="Tahoma" panose="020B0604030504040204" pitchFamily="34" charset="0"/>
              </a:rPr>
              <a:t>PHM Technical </a:t>
            </a:r>
            <a:r>
              <a:rPr lang="en-GB" sz="3200" dirty="0">
                <a:solidFill>
                  <a:schemeClr val="tx1"/>
                </a:solidFill>
                <a:latin typeface="Tahoma" panose="020B0604030504040204" pitchFamily="34" charset="0"/>
                <a:ea typeface="Tahoma" panose="020B0604030504040204" pitchFamily="34" charset="0"/>
                <a:cs typeface="Tahoma" panose="020B0604030504040204" pitchFamily="34" charset="0"/>
              </a:rPr>
              <a:t>Architecture</a:t>
            </a:r>
          </a:p>
        </p:txBody>
      </p:sp>
      <p:sp>
        <p:nvSpPr>
          <p:cNvPr id="3" name="Rectangle 2"/>
          <p:cNvSpPr>
            <a:spLocks noChangeArrowheads="1"/>
          </p:cNvSpPr>
          <p:nvPr/>
        </p:nvSpPr>
        <p:spPr bwMode="auto">
          <a:xfrm>
            <a:off x="431371" y="1358577"/>
            <a:ext cx="24628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GB" sz="2400"/>
          </a:p>
        </p:txBody>
      </p:sp>
      <p:sp>
        <p:nvSpPr>
          <p:cNvPr id="6" name="Rectangle 19"/>
          <p:cNvSpPr>
            <a:spLocks noChangeArrowheads="1"/>
          </p:cNvSpPr>
          <p:nvPr/>
        </p:nvSpPr>
        <p:spPr bwMode="auto">
          <a:xfrm>
            <a:off x="626650" y="878524"/>
            <a:ext cx="24628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GB" sz="2400"/>
          </a:p>
        </p:txBody>
      </p:sp>
      <p:graphicFrame>
        <p:nvGraphicFramePr>
          <p:cNvPr id="7" name="Object 6"/>
          <p:cNvGraphicFramePr>
            <a:graphicFrameLocks noChangeAspect="1"/>
          </p:cNvGraphicFramePr>
          <p:nvPr>
            <p:extLst/>
          </p:nvPr>
        </p:nvGraphicFramePr>
        <p:xfrm>
          <a:off x="626649" y="1124745"/>
          <a:ext cx="7645400" cy="5372100"/>
        </p:xfrm>
        <a:graphic>
          <a:graphicData uri="http://schemas.openxmlformats.org/presentationml/2006/ole">
            <mc:AlternateContent xmlns:mc="http://schemas.openxmlformats.org/markup-compatibility/2006">
              <mc:Choice xmlns:v="urn:schemas-microsoft-com:vml" Requires="v">
                <p:oleObj spid="_x0000_s2051" r:id="rId3" imgW="10730163" imgH="7553325" progId="Visio.Drawing.15">
                  <p:embed/>
                </p:oleObj>
              </mc:Choice>
              <mc:Fallback>
                <p:oleObj r:id="rId3" imgW="10730163" imgH="7553325" progId="Visio.Drawing.15">
                  <p:embed/>
                  <p:pic>
                    <p:nvPicPr>
                      <p:cNvPr id="7"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649" y="1124745"/>
                        <a:ext cx="7645400" cy="537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8565709" y="1124743"/>
            <a:ext cx="3264363" cy="5632311"/>
          </a:xfrm>
          <a:prstGeom prst="rect">
            <a:avLst/>
          </a:prstGeom>
          <a:noFill/>
        </p:spPr>
        <p:txBody>
          <a:bodyPr wrap="square" rtlCol="0">
            <a:spAutoFit/>
          </a:bodyPr>
          <a:lstStyle/>
          <a:p>
            <a:r>
              <a:rPr lang="en-GB" sz="1600" dirty="0"/>
              <a:t>The proposed architecture adopts a tiered approach to data acquisition and analysis. It is tiered because it enables analysis to take place at different levels of the healthcare system. </a:t>
            </a:r>
          </a:p>
          <a:p>
            <a:r>
              <a:rPr lang="en-GB" sz="1600" dirty="0"/>
              <a:t>Community analytics platforms allow care providers, who have common responsibility to a geographical community of patients, to apply analytical methods for health planning, risk stratification, and health and service improvement. It allows the same data to be aggregated at a regional or national level in support of strategic initiatives or for data-led research.</a:t>
            </a:r>
          </a:p>
          <a:p>
            <a:r>
              <a:rPr lang="en-GB" sz="1600" dirty="0"/>
              <a:t>Learnings from regional and national levels can be applied at a community level as algorithms running against data acquired in near real-time.</a:t>
            </a:r>
          </a:p>
          <a:p>
            <a:endParaRPr lang="en-GB" sz="2400" dirty="0"/>
          </a:p>
        </p:txBody>
      </p:sp>
    </p:spTree>
    <p:extLst>
      <p:ext uri="{BB962C8B-B14F-4D97-AF65-F5344CB8AC3E}">
        <p14:creationId xmlns:p14="http://schemas.microsoft.com/office/powerpoint/2010/main" val="2993189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9829</TotalTime>
  <Words>1073</Words>
  <Application>Microsoft Office PowerPoint</Application>
  <PresentationFormat>Widescreen</PresentationFormat>
  <Paragraphs>254</Paragraphs>
  <Slides>12</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2" baseType="lpstr">
      <vt:lpstr>Arial</vt:lpstr>
      <vt:lpstr>Calibri</vt:lpstr>
      <vt:lpstr>Calibri Light</vt:lpstr>
      <vt:lpstr>Courier New</vt:lpstr>
      <vt:lpstr>Museo 500</vt:lpstr>
      <vt:lpstr>Tahoma</vt:lpstr>
      <vt:lpstr>Times New Roman</vt:lpstr>
      <vt:lpstr>Wingdings</vt:lpstr>
      <vt:lpstr>Office Theme</vt:lpstr>
      <vt:lpstr>Visio.Drawing.15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Lancashire Care NHS Foundation Trust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Thompson Andrew (NWSIS)</dc:creator>
  <cp:lastModifiedBy>Alan Baker</cp:lastModifiedBy>
  <cp:revision>300</cp:revision>
  <dcterms:created xsi:type="dcterms:W3CDTF">2019-03-28T13:40:45Z</dcterms:created>
  <dcterms:modified xsi:type="dcterms:W3CDTF">2019-05-09T17:56:57Z</dcterms:modified>
</cp:coreProperties>
</file>